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39"/>
  </p:notesMasterIdLst>
  <p:handoutMasterIdLst>
    <p:handoutMasterId r:id="rId40"/>
  </p:handoutMasterIdLst>
  <p:sldIdLst>
    <p:sldId id="4097" r:id="rId5"/>
    <p:sldId id="308" r:id="rId6"/>
    <p:sldId id="4758" r:id="rId7"/>
    <p:sldId id="4118" r:id="rId8"/>
    <p:sldId id="4098" r:id="rId9"/>
    <p:sldId id="3025" r:id="rId10"/>
    <p:sldId id="3035" r:id="rId11"/>
    <p:sldId id="4761" r:id="rId12"/>
    <p:sldId id="4100" r:id="rId13"/>
    <p:sldId id="4116" r:id="rId14"/>
    <p:sldId id="4746" r:id="rId15"/>
    <p:sldId id="4747" r:id="rId16"/>
    <p:sldId id="4748" r:id="rId17"/>
    <p:sldId id="3031" r:id="rId18"/>
    <p:sldId id="4101" r:id="rId19"/>
    <p:sldId id="3043" r:id="rId20"/>
    <p:sldId id="4103" r:id="rId21"/>
    <p:sldId id="4759" r:id="rId22"/>
    <p:sldId id="4752" r:id="rId23"/>
    <p:sldId id="4751" r:id="rId24"/>
    <p:sldId id="4760" r:id="rId25"/>
    <p:sldId id="4106" r:id="rId26"/>
    <p:sldId id="4731" r:id="rId27"/>
    <p:sldId id="4110" r:id="rId28"/>
    <p:sldId id="4738" r:id="rId29"/>
    <p:sldId id="4754" r:id="rId30"/>
    <p:sldId id="4070" r:id="rId31"/>
    <p:sldId id="4073" r:id="rId32"/>
    <p:sldId id="4756" r:id="rId33"/>
    <p:sldId id="4102" r:id="rId34"/>
    <p:sldId id="4114" r:id="rId35"/>
    <p:sldId id="4762" r:id="rId36"/>
    <p:sldId id="4107" r:id="rId37"/>
    <p:sldId id="4755" r:id="rId38"/>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15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F30F2D-4BCB-4BDD-EE90-65FB405C52AF}" name="Tim Eastmond" initials="TE" userId="62e4b5197218ab6e" providerId="Windows Live"/>
  <p188:author id="{BC7079E8-7060-B042-2E5C-15D294D5B491}" name="Paul Weidman" initials="PW" userId="S::Paul.Weidman@gneissenergy.com::d19c2caf-2e2a-45ec-8737-fcf4fde32c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Sim" initials="CS" lastIdx="20" clrIdx="0">
    <p:extLst>
      <p:ext uri="{19B8F6BF-5375-455C-9EA6-DF929625EA0E}">
        <p15:presenceInfo xmlns:p15="http://schemas.microsoft.com/office/powerpoint/2012/main" userId="S-1-5-21-1708537768-220523388-1801674531-50561" providerId="AD"/>
      </p:ext>
    </p:extLst>
  </p:cmAuthor>
  <p:cmAuthor id="2" name="Rahul Sharma" initials="RS" lastIdx="6" clrIdx="1">
    <p:extLst>
      <p:ext uri="{19B8F6BF-5375-455C-9EA6-DF929625EA0E}">
        <p15:presenceInfo xmlns:p15="http://schemas.microsoft.com/office/powerpoint/2012/main" userId="S-1-5-21-1708537768-220523388-1801674531-127125" providerId="AD"/>
      </p:ext>
    </p:extLst>
  </p:cmAuthor>
  <p:cmAuthor id="3" name="eytan uliel" initials="eu" lastIdx="1" clrIdx="2">
    <p:extLst>
      <p:ext uri="{19B8F6BF-5375-455C-9EA6-DF929625EA0E}">
        <p15:presenceInfo xmlns:p15="http://schemas.microsoft.com/office/powerpoint/2012/main" userId="c90f9aa7f0f726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E72"/>
    <a:srgbClr val="548BC0"/>
    <a:srgbClr val="183D5F"/>
    <a:srgbClr val="DCF2F4"/>
    <a:srgbClr val="B61B04"/>
    <a:srgbClr val="FF0000"/>
    <a:srgbClr val="174362"/>
    <a:srgbClr val="164162"/>
    <a:srgbClr val="174161"/>
    <a:srgbClr val="E23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5196" autoAdjust="0"/>
  </p:normalViewPr>
  <p:slideViewPr>
    <p:cSldViewPr snapToGrid="0" snapToObjects="1">
      <p:cViewPr varScale="1">
        <p:scale>
          <a:sx n="78" d="100"/>
          <a:sy n="78" d="100"/>
        </p:scale>
        <p:origin x="758" y="91"/>
      </p:cViewPr>
      <p:guideLst>
        <p:guide orient="horz" pos="3884"/>
        <p:guide pos="154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25" d="100"/>
          <a:sy n="125" d="100"/>
        </p:scale>
        <p:origin x="465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00EAF3-11CF-4B95-A873-E03DD4086E52}"/>
              </a:ext>
            </a:extLst>
          </p:cNvPr>
          <p:cNvSpPr>
            <a:spLocks noGrp="1"/>
          </p:cNvSpPr>
          <p:nvPr>
            <p:ph type="hdr" sz="quarter"/>
          </p:nvPr>
        </p:nvSpPr>
        <p:spPr>
          <a:xfrm>
            <a:off x="0" y="0"/>
            <a:ext cx="3078852" cy="512250"/>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AFD64AE-2125-42E1-B9B6-D1832457D5FC}"/>
              </a:ext>
            </a:extLst>
          </p:cNvPr>
          <p:cNvSpPr>
            <a:spLocks noGrp="1"/>
          </p:cNvSpPr>
          <p:nvPr>
            <p:ph type="dt" sz="quarter" idx="1"/>
          </p:nvPr>
        </p:nvSpPr>
        <p:spPr>
          <a:xfrm>
            <a:off x="4023627" y="0"/>
            <a:ext cx="3078852" cy="512250"/>
          </a:xfrm>
          <a:prstGeom prst="rect">
            <a:avLst/>
          </a:prstGeom>
        </p:spPr>
        <p:txBody>
          <a:bodyPr vert="horz" lIns="91440" tIns="45720" rIns="91440" bIns="45720" rtlCol="0"/>
          <a:lstStyle>
            <a:lvl1pPr algn="r">
              <a:defRPr sz="1200"/>
            </a:lvl1pPr>
          </a:lstStyle>
          <a:p>
            <a:fld id="{447B3F4F-FB82-4752-A791-471962A37D80}" type="datetimeFigureOut">
              <a:rPr lang="en-GB" smtClean="0"/>
              <a:t>25/04/2023</a:t>
            </a:fld>
            <a:endParaRPr lang="en-GB" dirty="0"/>
          </a:p>
        </p:txBody>
      </p:sp>
      <p:sp>
        <p:nvSpPr>
          <p:cNvPr id="4" name="Footer Placeholder 3">
            <a:extLst>
              <a:ext uri="{FF2B5EF4-FFF2-40B4-BE49-F238E27FC236}">
                <a16:creationId xmlns:a16="http://schemas.microsoft.com/office/drawing/2014/main" id="{3C2C3E4E-048F-4208-BDDB-DFC1D103856A}"/>
              </a:ext>
            </a:extLst>
          </p:cNvPr>
          <p:cNvSpPr>
            <a:spLocks noGrp="1"/>
          </p:cNvSpPr>
          <p:nvPr>
            <p:ph type="ftr" sz="quarter" idx="2"/>
          </p:nvPr>
        </p:nvSpPr>
        <p:spPr>
          <a:xfrm>
            <a:off x="0" y="9722365"/>
            <a:ext cx="3078852" cy="51225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A0D9DAD-8AD6-4867-B983-34D4A9F88BB6}"/>
              </a:ext>
            </a:extLst>
          </p:cNvPr>
          <p:cNvSpPr>
            <a:spLocks noGrp="1"/>
          </p:cNvSpPr>
          <p:nvPr>
            <p:ph type="sldNum" sz="quarter" idx="3"/>
          </p:nvPr>
        </p:nvSpPr>
        <p:spPr>
          <a:xfrm>
            <a:off x="4023627" y="9722365"/>
            <a:ext cx="3078852" cy="512250"/>
          </a:xfrm>
          <a:prstGeom prst="rect">
            <a:avLst/>
          </a:prstGeom>
        </p:spPr>
        <p:txBody>
          <a:bodyPr vert="horz" lIns="91440" tIns="45720" rIns="91440" bIns="45720" rtlCol="0" anchor="b"/>
          <a:lstStyle>
            <a:lvl1pPr algn="r">
              <a:defRPr sz="1200"/>
            </a:lvl1pPr>
          </a:lstStyle>
          <a:p>
            <a:fld id="{BCCB1F76-EC0D-43CC-98DF-F7DE5950E5B4}" type="slidenum">
              <a:rPr lang="en-GB" smtClean="0"/>
              <a:t>‹#›</a:t>
            </a:fld>
            <a:endParaRPr lang="en-GB" dirty="0"/>
          </a:p>
        </p:txBody>
      </p:sp>
    </p:spTree>
    <p:extLst>
      <p:ext uri="{BB962C8B-B14F-4D97-AF65-F5344CB8AC3E}">
        <p14:creationId xmlns:p14="http://schemas.microsoft.com/office/powerpoint/2010/main" val="276703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994" y="0"/>
            <a:ext cx="3078427" cy="513508"/>
          </a:xfrm>
          <a:prstGeom prst="rect">
            <a:avLst/>
          </a:prstGeom>
        </p:spPr>
        <p:txBody>
          <a:bodyPr vert="horz" lIns="94225" tIns="47113" rIns="94225" bIns="47113" rtlCol="0"/>
          <a:lstStyle>
            <a:lvl1pPr algn="r">
              <a:defRPr sz="1300"/>
            </a:lvl1pPr>
          </a:lstStyle>
          <a:p>
            <a:fld id="{36B231A6-7711-5947-A2B6-93E72A94B886}" type="datetimeFigureOut">
              <a:rPr lang="en-US" smtClean="0"/>
              <a:t>4/25/2023</a:t>
            </a:fld>
            <a:endParaRPr lang="en-US" dirty="0"/>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407" y="4925407"/>
            <a:ext cx="5683250" cy="4029880"/>
          </a:xfrm>
          <a:prstGeom prst="rect">
            <a:avLst/>
          </a:prstGeom>
        </p:spPr>
        <p:txBody>
          <a:bodyPr vert="horz" lIns="94225" tIns="47113" rIns="94225" bIns="4711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721107"/>
            <a:ext cx="3078427" cy="513507"/>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994" y="9721107"/>
            <a:ext cx="3078427" cy="513507"/>
          </a:xfrm>
          <a:prstGeom prst="rect">
            <a:avLst/>
          </a:prstGeom>
        </p:spPr>
        <p:txBody>
          <a:bodyPr vert="horz" lIns="94225" tIns="47113" rIns="94225" bIns="47113" rtlCol="0" anchor="b"/>
          <a:lstStyle>
            <a:lvl1pPr algn="r">
              <a:defRPr sz="1300"/>
            </a:lvl1pPr>
          </a:lstStyle>
          <a:p>
            <a:fld id="{C3A792F1-92D1-704F-A76F-E45B5820A09A}" type="slidenum">
              <a:rPr lang="en-US" smtClean="0"/>
              <a:t>‹#›</a:t>
            </a:fld>
            <a:endParaRPr lang="en-US" dirty="0"/>
          </a:p>
        </p:txBody>
      </p:sp>
    </p:spTree>
    <p:extLst>
      <p:ext uri="{BB962C8B-B14F-4D97-AF65-F5344CB8AC3E}">
        <p14:creationId xmlns:p14="http://schemas.microsoft.com/office/powerpoint/2010/main" val="246825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3A792F1-92D1-704F-A76F-E45B5820A09A}" type="slidenum">
              <a:rPr lang="en-US" smtClean="0"/>
              <a:t>13</a:t>
            </a:fld>
            <a:endParaRPr lang="en-US" dirty="0"/>
          </a:p>
        </p:txBody>
      </p:sp>
    </p:spTree>
    <p:extLst>
      <p:ext uri="{BB962C8B-B14F-4D97-AF65-F5344CB8AC3E}">
        <p14:creationId xmlns:p14="http://schemas.microsoft.com/office/powerpoint/2010/main" val="228591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A792F1-92D1-704F-A76F-E45B5820A09A}" type="slidenum">
              <a:rPr lang="en-US" smtClean="0"/>
              <a:t>14</a:t>
            </a:fld>
            <a:endParaRPr lang="en-US" dirty="0"/>
          </a:p>
        </p:txBody>
      </p:sp>
    </p:spTree>
    <p:extLst>
      <p:ext uri="{BB962C8B-B14F-4D97-AF65-F5344CB8AC3E}">
        <p14:creationId xmlns:p14="http://schemas.microsoft.com/office/powerpoint/2010/main" val="26948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3A792F1-92D1-704F-A76F-E45B5820A09A}" type="slidenum">
              <a:rPr lang="en-US" smtClean="0"/>
              <a:t>19</a:t>
            </a:fld>
            <a:endParaRPr lang="en-US" dirty="0"/>
          </a:p>
        </p:txBody>
      </p:sp>
    </p:spTree>
    <p:extLst>
      <p:ext uri="{BB962C8B-B14F-4D97-AF65-F5344CB8AC3E}">
        <p14:creationId xmlns:p14="http://schemas.microsoft.com/office/powerpoint/2010/main" val="199214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3A792F1-92D1-704F-A76F-E45B5820A09A}" type="slidenum">
              <a:rPr lang="en-US" smtClean="0"/>
              <a:t>21</a:t>
            </a:fld>
            <a:endParaRPr lang="en-US" dirty="0"/>
          </a:p>
        </p:txBody>
      </p:sp>
    </p:spTree>
    <p:extLst>
      <p:ext uri="{BB962C8B-B14F-4D97-AF65-F5344CB8AC3E}">
        <p14:creationId xmlns:p14="http://schemas.microsoft.com/office/powerpoint/2010/main" val="43228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792F1-92D1-704F-A76F-E45B5820A09A}" type="slidenum">
              <a:rPr lang="en-US" smtClean="0"/>
              <a:t>24</a:t>
            </a:fld>
            <a:endParaRPr lang="en-US" dirty="0"/>
          </a:p>
        </p:txBody>
      </p:sp>
    </p:spTree>
    <p:extLst>
      <p:ext uri="{BB962C8B-B14F-4D97-AF65-F5344CB8AC3E}">
        <p14:creationId xmlns:p14="http://schemas.microsoft.com/office/powerpoint/2010/main" val="2935584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50EE47-7774-CF3F-4488-E32198FA02F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 name="Picture 3">
            <a:extLst>
              <a:ext uri="{FF2B5EF4-FFF2-40B4-BE49-F238E27FC236}">
                <a16:creationId xmlns:a16="http://schemas.microsoft.com/office/drawing/2014/main" id="{6637AEB0-229C-32C1-54BF-D8E4F3E4C5BF}"/>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9427"/>
            <a:ext cx="12207056" cy="6858000"/>
          </a:xfrm>
          <a:prstGeom prst="rect">
            <a:avLst/>
          </a:prstGeom>
        </p:spPr>
      </p:pic>
      <p:pic>
        <p:nvPicPr>
          <p:cNvPr id="25" name="Picture 24">
            <a:extLst>
              <a:ext uri="{FF2B5EF4-FFF2-40B4-BE49-F238E27FC236}">
                <a16:creationId xmlns:a16="http://schemas.microsoft.com/office/drawing/2014/main" id="{4694782F-6C08-9F4D-BBB7-3EF81C8714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591" y="5701552"/>
            <a:ext cx="3308646" cy="1156447"/>
          </a:xfrm>
          <a:prstGeom prst="rect">
            <a:avLst/>
          </a:prstGeom>
        </p:spPr>
      </p:pic>
      <p:pic>
        <p:nvPicPr>
          <p:cNvPr id="8" name="Picture 7">
            <a:extLst>
              <a:ext uri="{FF2B5EF4-FFF2-40B4-BE49-F238E27FC236}">
                <a16:creationId xmlns:a16="http://schemas.microsoft.com/office/drawing/2014/main" id="{F1EA880E-428F-7440-9674-833B44B493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78591" y="751700"/>
            <a:ext cx="2698643" cy="893386"/>
          </a:xfrm>
          <a:prstGeom prst="rect">
            <a:avLst/>
          </a:prstGeom>
        </p:spPr>
      </p:pic>
      <p:sp>
        <p:nvSpPr>
          <p:cNvPr id="11" name="Title 1">
            <a:extLst>
              <a:ext uri="{FF2B5EF4-FFF2-40B4-BE49-F238E27FC236}">
                <a16:creationId xmlns:a16="http://schemas.microsoft.com/office/drawing/2014/main" id="{FE4E8E1C-5465-D843-BDBD-5B78D8433DC8}"/>
              </a:ext>
            </a:extLst>
          </p:cNvPr>
          <p:cNvSpPr>
            <a:spLocks noGrp="1"/>
          </p:cNvSpPr>
          <p:nvPr>
            <p:ph type="ctrTitle" hasCustomPrompt="1"/>
          </p:nvPr>
        </p:nvSpPr>
        <p:spPr>
          <a:xfrm>
            <a:off x="705656" y="2675413"/>
            <a:ext cx="7787416" cy="1385143"/>
          </a:xfrm>
        </p:spPr>
        <p:txBody>
          <a:bodyPr lIns="0" tIns="0" rIns="0" bIns="0" anchor="t" anchorCtr="0">
            <a:normAutofit/>
          </a:bodyPr>
          <a:lstStyle>
            <a:lvl1pPr marL="12700" marR="5080" algn="l" defTabSz="914400" rtl="0" eaLnBrk="1" latinLnBrk="0" hangingPunct="1">
              <a:lnSpc>
                <a:spcPct val="100000"/>
              </a:lnSpc>
              <a:spcBef>
                <a:spcPts val="100"/>
              </a:spcBef>
              <a:buNone/>
              <a:defRPr lang="en-US" sz="3500" b="1" kern="1200" spc="20" dirty="0">
                <a:solidFill>
                  <a:schemeClr val="bg1"/>
                </a:solidFill>
                <a:latin typeface="Montserrat" pitchFamily="2" charset="77"/>
                <a:ea typeface="+mj-ea"/>
                <a:cs typeface="+mj-cs"/>
              </a:defRPr>
            </a:lvl1pPr>
          </a:lstStyle>
          <a:p>
            <a:r>
              <a:rPr lang="en-GB" dirty="0"/>
              <a:t>CEG: A full-cycle E&amp;P</a:t>
            </a:r>
            <a:br>
              <a:rPr lang="en-GB" dirty="0"/>
            </a:br>
            <a:r>
              <a:rPr lang="en-GB" dirty="0"/>
              <a:t>Champion in the making</a:t>
            </a:r>
            <a:endParaRPr lang="en-US" dirty="0"/>
          </a:p>
        </p:txBody>
      </p:sp>
      <p:sp>
        <p:nvSpPr>
          <p:cNvPr id="17" name="Subtitle 2">
            <a:extLst>
              <a:ext uri="{FF2B5EF4-FFF2-40B4-BE49-F238E27FC236}">
                <a16:creationId xmlns:a16="http://schemas.microsoft.com/office/drawing/2014/main" id="{65D28426-2329-4942-AC28-1BF81E9DF722}"/>
              </a:ext>
            </a:extLst>
          </p:cNvPr>
          <p:cNvSpPr>
            <a:spLocks noGrp="1"/>
          </p:cNvSpPr>
          <p:nvPr>
            <p:ph type="subTitle" idx="1" hasCustomPrompt="1"/>
          </p:nvPr>
        </p:nvSpPr>
        <p:spPr>
          <a:xfrm>
            <a:off x="705656" y="4528990"/>
            <a:ext cx="7877307" cy="425362"/>
          </a:xfrm>
        </p:spPr>
        <p:txBody>
          <a:bodyPr lIns="0" tIns="0" rIns="0" bIns="0" anchor="t" anchorCtr="0">
            <a:normAutofit/>
          </a:bodyPr>
          <a:lstStyle>
            <a:lvl1pPr marL="12700" indent="0" algn="l" defTabSz="914400" rtl="0" eaLnBrk="1" latinLnBrk="0" hangingPunct="1">
              <a:lnSpc>
                <a:spcPct val="100000"/>
              </a:lnSpc>
              <a:spcBef>
                <a:spcPts val="894"/>
              </a:spcBef>
              <a:buNone/>
              <a:defRPr lang="en-US" sz="1850" kern="1200" spc="5" dirty="0">
                <a:solidFill>
                  <a:srgbClr val="FFFFFF"/>
                </a:solidFill>
                <a:latin typeface="Montserrat-Medium"/>
                <a:ea typeface="+mn-ea"/>
                <a:cs typeface="Montserrat-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0" dirty="0"/>
              <a:t>Presentation to Investec Sales</a:t>
            </a:r>
          </a:p>
        </p:txBody>
      </p:sp>
      <p:sp>
        <p:nvSpPr>
          <p:cNvPr id="20" name="Text Placeholder 19">
            <a:extLst>
              <a:ext uri="{FF2B5EF4-FFF2-40B4-BE49-F238E27FC236}">
                <a16:creationId xmlns:a16="http://schemas.microsoft.com/office/drawing/2014/main" id="{E8424146-9183-064F-A54A-93DBBB6398D1}"/>
              </a:ext>
            </a:extLst>
          </p:cNvPr>
          <p:cNvSpPr>
            <a:spLocks noGrp="1"/>
          </p:cNvSpPr>
          <p:nvPr>
            <p:ph type="body" sz="quarter" idx="10" hasCustomPrompt="1"/>
          </p:nvPr>
        </p:nvSpPr>
        <p:spPr>
          <a:xfrm>
            <a:off x="705655" y="5082859"/>
            <a:ext cx="7877307" cy="378027"/>
          </a:xfrm>
        </p:spPr>
        <p:txBody>
          <a:bodyPr lIns="0" tIns="0" rIns="0" bIns="0"/>
          <a:lstStyle>
            <a:lvl1pPr>
              <a:buFontTx/>
              <a:buNone/>
              <a:defRPr lang="en-GB" sz="1100" b="0" kern="1200" spc="5" dirty="0" smtClean="0">
                <a:solidFill>
                  <a:srgbClr val="FFFFFF"/>
                </a:solidFill>
                <a:latin typeface="Montserrat-Medium"/>
                <a:ea typeface="+mn-ea"/>
                <a:cs typeface="Montserrat-Medium"/>
              </a:defRPr>
            </a:lvl1pPr>
            <a:lvl2pPr>
              <a:defRPr lang="en-GB" sz="2000" b="0" kern="1200" spc="5" dirty="0" smtClean="0">
                <a:solidFill>
                  <a:srgbClr val="FFFFFF"/>
                </a:solidFill>
                <a:latin typeface="Montserrat-Medium"/>
                <a:ea typeface="+mn-ea"/>
                <a:cs typeface="Montserrat-Medium"/>
              </a:defRPr>
            </a:lvl2pPr>
            <a:lvl3pPr>
              <a:defRPr lang="en-GB" sz="2000" b="0" kern="1200" spc="5" dirty="0" smtClean="0">
                <a:solidFill>
                  <a:srgbClr val="FFFFFF"/>
                </a:solidFill>
                <a:latin typeface="Montserrat-Medium"/>
                <a:ea typeface="+mn-ea"/>
                <a:cs typeface="Montserrat-Medium"/>
              </a:defRPr>
            </a:lvl3pPr>
            <a:lvl4pPr>
              <a:defRPr lang="en-GB" sz="2000" b="0" kern="1200" spc="5" dirty="0" smtClean="0">
                <a:solidFill>
                  <a:srgbClr val="FFFFFF"/>
                </a:solidFill>
                <a:latin typeface="Montserrat-Medium"/>
                <a:ea typeface="+mn-ea"/>
                <a:cs typeface="Montserrat-Medium"/>
              </a:defRPr>
            </a:lvl4pPr>
            <a:lvl5pPr>
              <a:defRPr lang="en-US" sz="2000" b="0" kern="1200" spc="5" dirty="0">
                <a:solidFill>
                  <a:srgbClr val="FFFFFF"/>
                </a:solidFill>
                <a:latin typeface="Montserrat-Medium"/>
                <a:ea typeface="+mn-ea"/>
                <a:cs typeface="Montserrat-Medium"/>
              </a:defRPr>
            </a:lvl5pPr>
          </a:lstStyle>
          <a:p>
            <a:pPr lvl="0"/>
            <a:r>
              <a:rPr lang="en-GB" dirty="0"/>
              <a:t>28 October 2020</a:t>
            </a:r>
          </a:p>
        </p:txBody>
      </p:sp>
      <p:sp>
        <p:nvSpPr>
          <p:cNvPr id="23" name="Title 1">
            <a:extLst>
              <a:ext uri="{FF2B5EF4-FFF2-40B4-BE49-F238E27FC236}">
                <a16:creationId xmlns:a16="http://schemas.microsoft.com/office/drawing/2014/main" id="{6EC0DD66-4B80-5849-83CB-23D677C28146}"/>
              </a:ext>
            </a:extLst>
          </p:cNvPr>
          <p:cNvSpPr txBox="1">
            <a:spLocks/>
          </p:cNvSpPr>
          <p:nvPr userDrawn="1"/>
        </p:nvSpPr>
        <p:spPr>
          <a:xfrm>
            <a:off x="9849657" y="6252330"/>
            <a:ext cx="2145120" cy="605670"/>
          </a:xfrm>
          <a:prstGeom prst="rect">
            <a:avLst/>
          </a:prstGeom>
        </p:spPr>
        <p:txBody>
          <a:bodyPr vert="horz" lIns="0" tIns="0" rIns="0" bIns="0" rtlCol="0" anchor="t" anchorCtr="0">
            <a:normAutofit/>
          </a:bodyPr>
          <a:lstStyle>
            <a:lvl1pPr marL="12700" marR="5080" algn="l" defTabSz="914400" rtl="0" eaLnBrk="1" latinLnBrk="0" hangingPunct="1">
              <a:lnSpc>
                <a:spcPct val="100000"/>
              </a:lnSpc>
              <a:spcBef>
                <a:spcPts val="100"/>
              </a:spcBef>
              <a:buNone/>
              <a:defRPr lang="en-US" sz="3500" b="1" kern="1200" spc="20" dirty="0">
                <a:solidFill>
                  <a:schemeClr val="bg1"/>
                </a:solidFill>
                <a:latin typeface="Montserrat" pitchFamily="2" charset="77"/>
                <a:ea typeface="+mj-ea"/>
                <a:cs typeface="+mj-cs"/>
              </a:defRPr>
            </a:lvl1pPr>
          </a:lstStyle>
          <a:p>
            <a:r>
              <a:rPr lang="en-GB" sz="2400" dirty="0">
                <a:latin typeface="Noto Sans" panose="020B0502040504020204" pitchFamily="34" charset="0"/>
                <a:ea typeface="Noto Sans" panose="020B0502040504020204" pitchFamily="34" charset="0"/>
                <a:cs typeface="Noto Sans" panose="020B0502040504020204" pitchFamily="34" charset="0"/>
              </a:rPr>
              <a:t>cegplc.com</a:t>
            </a:r>
          </a:p>
        </p:txBody>
      </p:sp>
    </p:spTree>
    <p:extLst>
      <p:ext uri="{BB962C8B-B14F-4D97-AF65-F5344CB8AC3E}">
        <p14:creationId xmlns:p14="http://schemas.microsoft.com/office/powerpoint/2010/main" val="165331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95F2D-FE36-4C40-8F56-1F71ABBE6460}"/>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056" y="0"/>
            <a:ext cx="12207056" cy="6858000"/>
          </a:xfrm>
          <a:prstGeom prst="rect">
            <a:avLst/>
          </a:prstGeom>
        </p:spPr>
      </p:pic>
      <p:pic>
        <p:nvPicPr>
          <p:cNvPr id="25" name="Picture 24">
            <a:extLst>
              <a:ext uri="{FF2B5EF4-FFF2-40B4-BE49-F238E27FC236}">
                <a16:creationId xmlns:a16="http://schemas.microsoft.com/office/drawing/2014/main" id="{4694782F-6C08-9F4D-BBB7-3EF81C8714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591" y="5701552"/>
            <a:ext cx="3308646" cy="1156447"/>
          </a:xfrm>
          <a:prstGeom prst="rect">
            <a:avLst/>
          </a:prstGeom>
        </p:spPr>
      </p:pic>
      <p:pic>
        <p:nvPicPr>
          <p:cNvPr id="8" name="Picture 7">
            <a:extLst>
              <a:ext uri="{FF2B5EF4-FFF2-40B4-BE49-F238E27FC236}">
                <a16:creationId xmlns:a16="http://schemas.microsoft.com/office/drawing/2014/main" id="{F1EA880E-428F-7440-9674-833B44B493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78591" y="751700"/>
            <a:ext cx="2698643" cy="893386"/>
          </a:xfrm>
          <a:prstGeom prst="rect">
            <a:avLst/>
          </a:prstGeom>
        </p:spPr>
      </p:pic>
      <p:sp>
        <p:nvSpPr>
          <p:cNvPr id="11" name="Title 1">
            <a:extLst>
              <a:ext uri="{FF2B5EF4-FFF2-40B4-BE49-F238E27FC236}">
                <a16:creationId xmlns:a16="http://schemas.microsoft.com/office/drawing/2014/main" id="{FE4E8E1C-5465-D843-BDBD-5B78D8433DC8}"/>
              </a:ext>
            </a:extLst>
          </p:cNvPr>
          <p:cNvSpPr>
            <a:spLocks noGrp="1"/>
          </p:cNvSpPr>
          <p:nvPr>
            <p:ph type="ctrTitle" hasCustomPrompt="1"/>
          </p:nvPr>
        </p:nvSpPr>
        <p:spPr>
          <a:xfrm>
            <a:off x="705656" y="2675413"/>
            <a:ext cx="7787416" cy="1385143"/>
          </a:xfrm>
        </p:spPr>
        <p:txBody>
          <a:bodyPr lIns="0" tIns="0" rIns="0" bIns="0" anchor="t" anchorCtr="0">
            <a:normAutofit/>
          </a:bodyPr>
          <a:lstStyle>
            <a:lvl1pPr marL="12700" marR="5080" algn="l" defTabSz="914400" rtl="0" eaLnBrk="1" latinLnBrk="0" hangingPunct="1">
              <a:lnSpc>
                <a:spcPct val="100000"/>
              </a:lnSpc>
              <a:spcBef>
                <a:spcPts val="100"/>
              </a:spcBef>
              <a:buNone/>
              <a:defRPr lang="en-US" sz="3500" b="1" kern="1200" spc="20" dirty="0">
                <a:solidFill>
                  <a:schemeClr val="bg1"/>
                </a:solidFill>
                <a:latin typeface="Montserrat" pitchFamily="2" charset="77"/>
                <a:ea typeface="+mj-ea"/>
                <a:cs typeface="+mj-cs"/>
              </a:defRPr>
            </a:lvl1pPr>
          </a:lstStyle>
          <a:p>
            <a:r>
              <a:rPr lang="en-GB" dirty="0"/>
              <a:t>CEG: A full-cycle E&amp;P</a:t>
            </a:r>
            <a:br>
              <a:rPr lang="en-GB" dirty="0"/>
            </a:br>
            <a:r>
              <a:rPr lang="en-GB" dirty="0"/>
              <a:t>Champion in the making</a:t>
            </a:r>
            <a:endParaRPr lang="en-US" dirty="0"/>
          </a:p>
        </p:txBody>
      </p:sp>
      <p:sp>
        <p:nvSpPr>
          <p:cNvPr id="23" name="Title 1">
            <a:extLst>
              <a:ext uri="{FF2B5EF4-FFF2-40B4-BE49-F238E27FC236}">
                <a16:creationId xmlns:a16="http://schemas.microsoft.com/office/drawing/2014/main" id="{6EC0DD66-4B80-5849-83CB-23D677C28146}"/>
              </a:ext>
            </a:extLst>
          </p:cNvPr>
          <p:cNvSpPr txBox="1">
            <a:spLocks/>
          </p:cNvSpPr>
          <p:nvPr userDrawn="1"/>
        </p:nvSpPr>
        <p:spPr>
          <a:xfrm>
            <a:off x="9849657" y="6252330"/>
            <a:ext cx="2145120" cy="605670"/>
          </a:xfrm>
          <a:prstGeom prst="rect">
            <a:avLst/>
          </a:prstGeom>
        </p:spPr>
        <p:txBody>
          <a:bodyPr vert="horz" lIns="0" tIns="0" rIns="0" bIns="0" rtlCol="0" anchor="t" anchorCtr="0">
            <a:normAutofit/>
          </a:bodyPr>
          <a:lstStyle>
            <a:lvl1pPr marL="12700" marR="5080" algn="l" defTabSz="914400" rtl="0" eaLnBrk="1" latinLnBrk="0" hangingPunct="1">
              <a:lnSpc>
                <a:spcPct val="100000"/>
              </a:lnSpc>
              <a:spcBef>
                <a:spcPts val="100"/>
              </a:spcBef>
              <a:buNone/>
              <a:defRPr lang="en-US" sz="3500" b="1" kern="1200" spc="20" dirty="0">
                <a:solidFill>
                  <a:schemeClr val="bg1"/>
                </a:solidFill>
                <a:latin typeface="Montserrat" pitchFamily="2" charset="77"/>
                <a:ea typeface="+mj-ea"/>
                <a:cs typeface="+mj-cs"/>
              </a:defRPr>
            </a:lvl1pPr>
          </a:lstStyle>
          <a:p>
            <a:r>
              <a:rPr lang="en-GB" sz="2400" dirty="0">
                <a:latin typeface="Noto Sans" panose="020B0502040504020204" pitchFamily="34" charset="0"/>
                <a:ea typeface="Noto Sans" panose="020B0502040504020204" pitchFamily="34" charset="0"/>
                <a:cs typeface="Noto Sans" panose="020B0502040504020204" pitchFamily="34" charset="0"/>
              </a:rPr>
              <a:t>cegplc.com</a:t>
            </a:r>
          </a:p>
        </p:txBody>
      </p:sp>
    </p:spTree>
    <p:extLst>
      <p:ext uri="{BB962C8B-B14F-4D97-AF65-F5344CB8AC3E}">
        <p14:creationId xmlns:p14="http://schemas.microsoft.com/office/powerpoint/2010/main" val="256512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95F2D-FE36-4C40-8F56-1F71ABBE6460}"/>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056" y="0"/>
            <a:ext cx="12207056" cy="6858000"/>
          </a:xfrm>
          <a:prstGeom prst="rect">
            <a:avLst/>
          </a:prstGeom>
        </p:spPr>
      </p:pic>
      <p:pic>
        <p:nvPicPr>
          <p:cNvPr id="15" name="Picture 14">
            <a:extLst>
              <a:ext uri="{FF2B5EF4-FFF2-40B4-BE49-F238E27FC236}">
                <a16:creationId xmlns:a16="http://schemas.microsoft.com/office/drawing/2014/main" id="{635ED8CB-B1CC-A14B-BF58-FAD2063392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5878" y="336815"/>
            <a:ext cx="1119717" cy="370682"/>
          </a:xfrm>
          <a:prstGeom prst="rect">
            <a:avLst/>
          </a:prstGeom>
        </p:spPr>
      </p:pic>
      <p:pic>
        <p:nvPicPr>
          <p:cNvPr id="16" name="Picture 15">
            <a:extLst>
              <a:ext uri="{FF2B5EF4-FFF2-40B4-BE49-F238E27FC236}">
                <a16:creationId xmlns:a16="http://schemas.microsoft.com/office/drawing/2014/main" id="{EDD733EB-D015-2F4C-B2DA-B72642CA84E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525760" y="6116320"/>
            <a:ext cx="1661477" cy="741680"/>
          </a:xfrm>
          <a:prstGeom prst="rect">
            <a:avLst/>
          </a:prstGeom>
        </p:spPr>
      </p:pic>
      <p:sp>
        <p:nvSpPr>
          <p:cNvPr id="18" name="Title 1">
            <a:extLst>
              <a:ext uri="{FF2B5EF4-FFF2-40B4-BE49-F238E27FC236}">
                <a16:creationId xmlns:a16="http://schemas.microsoft.com/office/drawing/2014/main" id="{7EE77434-FD3D-0748-A71C-525D69994EA7}"/>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rPr>
              <a:t>cegplc.com</a:t>
            </a:r>
          </a:p>
        </p:txBody>
      </p:sp>
      <p:sp>
        <p:nvSpPr>
          <p:cNvPr id="21" name="Rectangle 20">
            <a:extLst>
              <a:ext uri="{FF2B5EF4-FFF2-40B4-BE49-F238E27FC236}">
                <a16:creationId xmlns:a16="http://schemas.microsoft.com/office/drawing/2014/main" id="{9A780EFC-AFC6-2F47-9FB1-F2D4C162B151}"/>
              </a:ext>
            </a:extLst>
          </p:cNvPr>
          <p:cNvSpPr/>
          <p:nvPr userDrawn="1"/>
        </p:nvSpPr>
        <p:spPr>
          <a:xfrm>
            <a:off x="-57170" y="2680855"/>
            <a:ext cx="6131136"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146CA58-EFE0-4745-BC00-9089F7FA53D1}"/>
              </a:ext>
            </a:extLst>
          </p:cNvPr>
          <p:cNvSpPr/>
          <p:nvPr userDrawn="1"/>
        </p:nvSpPr>
        <p:spPr>
          <a:xfrm>
            <a:off x="5246398" y="2680856"/>
            <a:ext cx="1620000" cy="16199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9C10727-6BCB-8045-A80C-00C341CD5C29}"/>
              </a:ext>
            </a:extLst>
          </p:cNvPr>
          <p:cNvSpPr>
            <a:spLocks noGrp="1"/>
          </p:cNvSpPr>
          <p:nvPr>
            <p:ph type="title"/>
          </p:nvPr>
        </p:nvSpPr>
        <p:spPr>
          <a:xfrm>
            <a:off x="448960" y="3238542"/>
            <a:ext cx="6083920" cy="504625"/>
          </a:xfrm>
        </p:spPr>
        <p:txBody>
          <a:bodyPr vert="horz" wrap="square" lIns="0" tIns="12065" rIns="0" bIns="0" rtlCol="0">
            <a:spAutoFit/>
          </a:bodyPr>
          <a:lstStyle>
            <a:lvl1pPr>
              <a:defRPr lang="en-GB" sz="3200" b="1" spc="-75">
                <a:solidFill>
                  <a:schemeClr val="bg1"/>
                </a:solidFill>
                <a:latin typeface="Montserrat" pitchFamily="2" charset="77"/>
              </a:defRPr>
            </a:lvl1pPr>
          </a:lstStyle>
          <a:p>
            <a:pPr marL="12700" lvl="0">
              <a:lnSpc>
                <a:spcPct val="100000"/>
              </a:lnSpc>
              <a:spcBef>
                <a:spcPts val="95"/>
              </a:spcBef>
            </a:pPr>
            <a:r>
              <a:rPr lang="en-US" dirty="0"/>
              <a:t>Click to edit Master title style</a:t>
            </a:r>
            <a:endParaRPr lang="en-GB" dirty="0"/>
          </a:p>
        </p:txBody>
      </p:sp>
    </p:spTree>
    <p:extLst>
      <p:ext uri="{BB962C8B-B14F-4D97-AF65-F5344CB8AC3E}">
        <p14:creationId xmlns:p14="http://schemas.microsoft.com/office/powerpoint/2010/main" val="41402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4E498-DEB7-08A0-A825-1CF4DA6B887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6" name="Picture 5">
            <a:extLst>
              <a:ext uri="{FF2B5EF4-FFF2-40B4-BE49-F238E27FC236}">
                <a16:creationId xmlns:a16="http://schemas.microsoft.com/office/drawing/2014/main" id="{22F1A8D5-8ACF-3C83-BB1E-F9E8304C0253}"/>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12207056" cy="6858000"/>
          </a:xfrm>
          <a:prstGeom prst="rect">
            <a:avLst/>
          </a:prstGeom>
        </p:spPr>
      </p:pic>
      <p:pic>
        <p:nvPicPr>
          <p:cNvPr id="15" name="Picture 14">
            <a:extLst>
              <a:ext uri="{FF2B5EF4-FFF2-40B4-BE49-F238E27FC236}">
                <a16:creationId xmlns:a16="http://schemas.microsoft.com/office/drawing/2014/main" id="{635ED8CB-B1CC-A14B-BF58-FAD2063392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5878" y="336815"/>
            <a:ext cx="1119717" cy="370682"/>
          </a:xfrm>
          <a:prstGeom prst="rect">
            <a:avLst/>
          </a:prstGeom>
        </p:spPr>
      </p:pic>
      <p:pic>
        <p:nvPicPr>
          <p:cNvPr id="16" name="Picture 15">
            <a:extLst>
              <a:ext uri="{FF2B5EF4-FFF2-40B4-BE49-F238E27FC236}">
                <a16:creationId xmlns:a16="http://schemas.microsoft.com/office/drawing/2014/main" id="{EDD733EB-D015-2F4C-B2DA-B72642CA84E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525760" y="6116320"/>
            <a:ext cx="1661477" cy="741680"/>
          </a:xfrm>
          <a:prstGeom prst="rect">
            <a:avLst/>
          </a:prstGeom>
        </p:spPr>
      </p:pic>
      <p:sp>
        <p:nvSpPr>
          <p:cNvPr id="18" name="Title 1">
            <a:extLst>
              <a:ext uri="{FF2B5EF4-FFF2-40B4-BE49-F238E27FC236}">
                <a16:creationId xmlns:a16="http://schemas.microsoft.com/office/drawing/2014/main" id="{7EE77434-FD3D-0748-A71C-525D69994EA7}"/>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rPr>
              <a:t>cegplc.com</a:t>
            </a:r>
          </a:p>
        </p:txBody>
      </p:sp>
      <p:sp>
        <p:nvSpPr>
          <p:cNvPr id="21" name="Rectangle 20">
            <a:extLst>
              <a:ext uri="{FF2B5EF4-FFF2-40B4-BE49-F238E27FC236}">
                <a16:creationId xmlns:a16="http://schemas.microsoft.com/office/drawing/2014/main" id="{9A780EFC-AFC6-2F47-9FB1-F2D4C162B151}"/>
              </a:ext>
            </a:extLst>
          </p:cNvPr>
          <p:cNvSpPr/>
          <p:nvPr userDrawn="1"/>
        </p:nvSpPr>
        <p:spPr>
          <a:xfrm>
            <a:off x="-57170" y="2680855"/>
            <a:ext cx="6131136"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146CA58-EFE0-4745-BC00-9089F7FA53D1}"/>
              </a:ext>
            </a:extLst>
          </p:cNvPr>
          <p:cNvSpPr/>
          <p:nvPr userDrawn="1"/>
        </p:nvSpPr>
        <p:spPr>
          <a:xfrm>
            <a:off x="5246398" y="2680856"/>
            <a:ext cx="1620000" cy="16199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9C10727-6BCB-8045-A80C-00C341CD5C29}"/>
              </a:ext>
            </a:extLst>
          </p:cNvPr>
          <p:cNvSpPr>
            <a:spLocks noGrp="1"/>
          </p:cNvSpPr>
          <p:nvPr>
            <p:ph type="title"/>
          </p:nvPr>
        </p:nvSpPr>
        <p:spPr>
          <a:xfrm>
            <a:off x="448960" y="3238542"/>
            <a:ext cx="6083920" cy="504625"/>
          </a:xfrm>
        </p:spPr>
        <p:txBody>
          <a:bodyPr vert="horz" wrap="square" lIns="0" tIns="12065" rIns="0" bIns="0" rtlCol="0">
            <a:spAutoFit/>
          </a:bodyPr>
          <a:lstStyle>
            <a:lvl1pPr>
              <a:defRPr lang="en-GB" sz="3200" b="1" spc="-75">
                <a:solidFill>
                  <a:schemeClr val="bg1"/>
                </a:solidFill>
                <a:latin typeface="Montserrat" pitchFamily="2" charset="77"/>
              </a:defRPr>
            </a:lvl1pPr>
          </a:lstStyle>
          <a:p>
            <a:pPr marL="12700" lvl="0">
              <a:lnSpc>
                <a:spcPct val="100000"/>
              </a:lnSpc>
              <a:spcBef>
                <a:spcPts val="95"/>
              </a:spcBef>
            </a:pPr>
            <a:r>
              <a:rPr lang="en-US" dirty="0"/>
              <a:t>Click to edit Master title style</a:t>
            </a:r>
            <a:endParaRPr lang="en-GB" dirty="0"/>
          </a:p>
        </p:txBody>
      </p:sp>
    </p:spTree>
    <p:extLst>
      <p:ext uri="{BB962C8B-B14F-4D97-AF65-F5344CB8AC3E}">
        <p14:creationId xmlns:p14="http://schemas.microsoft.com/office/powerpoint/2010/main" val="394503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ndard Al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619C8-BB8D-F84B-994B-B4E6F5B8BFC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056" y="0"/>
            <a:ext cx="12207056" cy="6858000"/>
          </a:xfrm>
          <a:prstGeom prst="rect">
            <a:avLst/>
          </a:prstGeom>
        </p:spPr>
      </p:pic>
      <p:sp>
        <p:nvSpPr>
          <p:cNvPr id="7" name="Slide Number Placeholder 5">
            <a:extLst>
              <a:ext uri="{FF2B5EF4-FFF2-40B4-BE49-F238E27FC236}">
                <a16:creationId xmlns:a16="http://schemas.microsoft.com/office/drawing/2014/main" id="{D0574F0F-1E17-4685-A342-4E3AEC3685C8}"/>
              </a:ext>
            </a:extLst>
          </p:cNvPr>
          <p:cNvSpPr txBox="1">
            <a:spLocks/>
          </p:cNvSpPr>
          <p:nvPr userDrawn="1"/>
        </p:nvSpPr>
        <p:spPr>
          <a:xfrm>
            <a:off x="5808061" y="6371618"/>
            <a:ext cx="575879" cy="486382"/>
          </a:xfrm>
          <a:prstGeom prst="rect">
            <a:avLst/>
          </a:prstGeom>
        </p:spPr>
        <p:txBody>
          <a:bodyPr vert="horz" lIns="91440" tIns="45720" rIns="91440" bIns="45720" rtlCol="0" anchor="ctr"/>
          <a:lstStyle>
            <a:defPPr>
              <a:defRPr lang="en-US"/>
            </a:defPPr>
            <a:lvl1pPr marL="0" algn="r" defTabSz="995507" rtl="0" eaLnBrk="1" latinLnBrk="0" hangingPunct="1">
              <a:defRPr sz="1000" kern="1200">
                <a:solidFill>
                  <a:schemeClr val="accent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a:lstStyle>
          <a:p>
            <a:pPr algn="ctr"/>
            <a:fld id="{EC54790C-4830-2748-B80C-ECCBFCABC845}" type="slidenum">
              <a:rPr lang="en-US" sz="1000" b="1" smtClean="0">
                <a:solidFill>
                  <a:schemeClr val="bg1"/>
                </a:solidFill>
                <a:latin typeface="Montserrat" pitchFamily="2" charset="77"/>
              </a:rPr>
              <a:pPr algn="ctr"/>
              <a:t>‹#›</a:t>
            </a:fld>
            <a:endParaRPr lang="en-US" sz="1000" b="1" dirty="0">
              <a:solidFill>
                <a:schemeClr val="bg1"/>
              </a:solidFill>
              <a:latin typeface="Montserrat" pitchFamily="2" charset="77"/>
            </a:endParaRPr>
          </a:p>
        </p:txBody>
      </p:sp>
      <p:sp>
        <p:nvSpPr>
          <p:cNvPr id="13" name="Title 1">
            <a:extLst>
              <a:ext uri="{FF2B5EF4-FFF2-40B4-BE49-F238E27FC236}">
                <a16:creationId xmlns:a16="http://schemas.microsoft.com/office/drawing/2014/main" id="{1E84B4AA-4904-EF43-ADEE-923E53FA89E2}"/>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err="1">
                <a:solidFill>
                  <a:schemeClr val="bg1"/>
                </a:solidFill>
                <a:latin typeface="Montserrat" pitchFamily="2" charset="77"/>
                <a:ea typeface="Noto Sans" panose="020B0502040504020204" pitchFamily="34" charset="0"/>
                <a:cs typeface="Noto Sans" panose="020B0502040504020204" pitchFamily="34" charset="0"/>
              </a:rPr>
              <a:t>cegplc.com</a:t>
            </a:r>
            <a:endPar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endParaRPr>
          </a:p>
        </p:txBody>
      </p:sp>
      <p:sp>
        <p:nvSpPr>
          <p:cNvPr id="2" name="Title 1">
            <a:extLst>
              <a:ext uri="{FF2B5EF4-FFF2-40B4-BE49-F238E27FC236}">
                <a16:creationId xmlns:a16="http://schemas.microsoft.com/office/drawing/2014/main" id="{72A0064B-BC01-4F5C-BA66-8E59232FFB26}"/>
              </a:ext>
            </a:extLst>
          </p:cNvPr>
          <p:cNvSpPr>
            <a:spLocks noGrp="1"/>
          </p:cNvSpPr>
          <p:nvPr>
            <p:ph type="title" hasCustomPrompt="1"/>
          </p:nvPr>
        </p:nvSpPr>
        <p:spPr>
          <a:xfrm>
            <a:off x="448960" y="356760"/>
            <a:ext cx="8943094" cy="366126"/>
          </a:xfrm>
        </p:spPr>
        <p:txBody>
          <a:bodyPr vert="horz" wrap="square" lIns="0" tIns="12065" rIns="0" bIns="0" rtlCol="0">
            <a:spAutoFit/>
          </a:bodyPr>
          <a:lstStyle>
            <a:lvl1pPr marL="0">
              <a:spcBef>
                <a:spcPts val="0"/>
              </a:spcBef>
              <a:defRPr lang="en-GB" sz="2300" b="1" i="0" spc="0" baseline="0">
                <a:solidFill>
                  <a:schemeClr val="bg1"/>
                </a:solidFill>
                <a:latin typeface="Montserrat" pitchFamily="2" charset="77"/>
              </a:defRPr>
            </a:lvl1pPr>
          </a:lstStyle>
          <a:p>
            <a:pPr marL="12700" lvl="0">
              <a:lnSpc>
                <a:spcPct val="100000"/>
              </a:lnSpc>
              <a:spcBef>
                <a:spcPts val="95"/>
              </a:spcBef>
            </a:pPr>
            <a:r>
              <a:rPr lang="en-US" dirty="0"/>
              <a:t>Heading</a:t>
            </a:r>
            <a:endParaRPr lang="en-GB" dirty="0"/>
          </a:p>
        </p:txBody>
      </p:sp>
      <p:pic>
        <p:nvPicPr>
          <p:cNvPr id="15" name="Picture 14">
            <a:extLst>
              <a:ext uri="{FF2B5EF4-FFF2-40B4-BE49-F238E27FC236}">
                <a16:creationId xmlns:a16="http://schemas.microsoft.com/office/drawing/2014/main" id="{C44D8B31-BE85-A54E-BFA1-242652E297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5878" y="336815"/>
            <a:ext cx="1119717" cy="370682"/>
          </a:xfrm>
          <a:prstGeom prst="rect">
            <a:avLst/>
          </a:prstGeom>
        </p:spPr>
      </p:pic>
      <p:sp>
        <p:nvSpPr>
          <p:cNvPr id="9" name="Text Placeholder 9">
            <a:extLst>
              <a:ext uri="{FF2B5EF4-FFF2-40B4-BE49-F238E27FC236}">
                <a16:creationId xmlns:a16="http://schemas.microsoft.com/office/drawing/2014/main" id="{0D5EF095-C19D-074B-B4F9-EC65CCD9EE13}"/>
              </a:ext>
            </a:extLst>
          </p:cNvPr>
          <p:cNvSpPr>
            <a:spLocks noGrp="1"/>
          </p:cNvSpPr>
          <p:nvPr>
            <p:ph type="body" sz="quarter" idx="10" hasCustomPrompt="1"/>
          </p:nvPr>
        </p:nvSpPr>
        <p:spPr>
          <a:xfrm>
            <a:off x="448960" y="6544651"/>
            <a:ext cx="3995252" cy="176930"/>
          </a:xfrm>
        </p:spPr>
        <p:txBody>
          <a:bodyPr lIns="0" tIns="0" rIns="0" bIns="0"/>
          <a:lstStyle>
            <a:lvl1pPr>
              <a:buNone/>
              <a:defRPr sz="1000" b="1" i="0">
                <a:solidFill>
                  <a:schemeClr val="bg1"/>
                </a:solidFill>
                <a:latin typeface="Montserrat SemiBold" pitchFamily="2" charset="77"/>
              </a:defRPr>
            </a:lvl1pPr>
          </a:lstStyle>
          <a:p>
            <a:pPr lvl="0"/>
            <a:r>
              <a:rPr lang="en-GB" dirty="0"/>
              <a:t>BPC Update Presentation – April / May 2021</a:t>
            </a:r>
            <a:endParaRPr lang="en-US" dirty="0"/>
          </a:p>
        </p:txBody>
      </p:sp>
    </p:spTree>
    <p:extLst>
      <p:ext uri="{BB962C8B-B14F-4D97-AF65-F5344CB8AC3E}">
        <p14:creationId xmlns:p14="http://schemas.microsoft.com/office/powerpoint/2010/main" val="1461446400"/>
      </p:ext>
    </p:extLst>
  </p:cSld>
  <p:clrMapOvr>
    <a:masterClrMapping/>
  </p:clrMapOvr>
  <p:extLst>
    <p:ext uri="{DCECCB84-F9BA-43D5-87BE-67443E8EF086}">
      <p15:sldGuideLst xmlns:p15="http://schemas.microsoft.com/office/powerpoint/2012/main">
        <p15:guide id="1" orient="horz" pos="4178">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ndard Al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619C8-BB8D-F84B-994B-B4E6F5B8BFC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5056" y="0"/>
            <a:ext cx="12207056" cy="6858000"/>
          </a:xfrm>
          <a:prstGeom prst="rect">
            <a:avLst/>
          </a:prstGeom>
        </p:spPr>
      </p:pic>
      <p:sp>
        <p:nvSpPr>
          <p:cNvPr id="7" name="Slide Number Placeholder 5">
            <a:extLst>
              <a:ext uri="{FF2B5EF4-FFF2-40B4-BE49-F238E27FC236}">
                <a16:creationId xmlns:a16="http://schemas.microsoft.com/office/drawing/2014/main" id="{D0574F0F-1E17-4685-A342-4E3AEC3685C8}"/>
              </a:ext>
            </a:extLst>
          </p:cNvPr>
          <p:cNvSpPr txBox="1">
            <a:spLocks/>
          </p:cNvSpPr>
          <p:nvPr userDrawn="1"/>
        </p:nvSpPr>
        <p:spPr>
          <a:xfrm>
            <a:off x="5808061" y="6371618"/>
            <a:ext cx="575879" cy="486382"/>
          </a:xfrm>
          <a:prstGeom prst="rect">
            <a:avLst/>
          </a:prstGeom>
        </p:spPr>
        <p:txBody>
          <a:bodyPr vert="horz" lIns="91440" tIns="45720" rIns="91440" bIns="45720" rtlCol="0" anchor="ctr"/>
          <a:lstStyle>
            <a:defPPr>
              <a:defRPr lang="en-US"/>
            </a:defPPr>
            <a:lvl1pPr marL="0" algn="r" defTabSz="995507" rtl="0" eaLnBrk="1" latinLnBrk="0" hangingPunct="1">
              <a:defRPr sz="1000" kern="1200">
                <a:solidFill>
                  <a:schemeClr val="accent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a:lstStyle>
          <a:p>
            <a:pPr algn="ctr"/>
            <a:fld id="{EC54790C-4830-2748-B80C-ECCBFCABC845}" type="slidenum">
              <a:rPr lang="en-US" sz="1000" b="1" smtClean="0">
                <a:solidFill>
                  <a:schemeClr val="bg1"/>
                </a:solidFill>
                <a:latin typeface="Montserrat" pitchFamily="2" charset="77"/>
              </a:rPr>
              <a:pPr algn="ctr"/>
              <a:t>‹#›</a:t>
            </a:fld>
            <a:endParaRPr lang="en-US" sz="1000" b="1" dirty="0">
              <a:solidFill>
                <a:schemeClr val="bg1"/>
              </a:solidFill>
              <a:latin typeface="Montserrat" pitchFamily="2" charset="77"/>
            </a:endParaRPr>
          </a:p>
        </p:txBody>
      </p:sp>
      <p:sp>
        <p:nvSpPr>
          <p:cNvPr id="13" name="Title 1">
            <a:extLst>
              <a:ext uri="{FF2B5EF4-FFF2-40B4-BE49-F238E27FC236}">
                <a16:creationId xmlns:a16="http://schemas.microsoft.com/office/drawing/2014/main" id="{1E84B4AA-4904-EF43-ADEE-923E53FA89E2}"/>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err="1">
                <a:solidFill>
                  <a:schemeClr val="bg1"/>
                </a:solidFill>
                <a:latin typeface="Montserrat" pitchFamily="2" charset="77"/>
                <a:ea typeface="Noto Sans" panose="020B0502040504020204" pitchFamily="34" charset="0"/>
                <a:cs typeface="Noto Sans" panose="020B0502040504020204" pitchFamily="34" charset="0"/>
              </a:rPr>
              <a:t>cegplc.com</a:t>
            </a:r>
            <a:endPar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endParaRPr>
          </a:p>
        </p:txBody>
      </p:sp>
      <p:sp>
        <p:nvSpPr>
          <p:cNvPr id="2" name="Title 1">
            <a:extLst>
              <a:ext uri="{FF2B5EF4-FFF2-40B4-BE49-F238E27FC236}">
                <a16:creationId xmlns:a16="http://schemas.microsoft.com/office/drawing/2014/main" id="{72A0064B-BC01-4F5C-BA66-8E59232FFB26}"/>
              </a:ext>
            </a:extLst>
          </p:cNvPr>
          <p:cNvSpPr>
            <a:spLocks noGrp="1"/>
          </p:cNvSpPr>
          <p:nvPr>
            <p:ph type="title" hasCustomPrompt="1"/>
          </p:nvPr>
        </p:nvSpPr>
        <p:spPr>
          <a:xfrm>
            <a:off x="448960" y="356760"/>
            <a:ext cx="8943094" cy="366126"/>
          </a:xfrm>
        </p:spPr>
        <p:txBody>
          <a:bodyPr vert="horz" wrap="square" lIns="0" tIns="12065" rIns="0" bIns="0" rtlCol="0">
            <a:spAutoFit/>
          </a:bodyPr>
          <a:lstStyle>
            <a:lvl1pPr marL="0">
              <a:spcBef>
                <a:spcPts val="0"/>
              </a:spcBef>
              <a:defRPr lang="en-GB" sz="2300" b="1" i="0" spc="0" baseline="0">
                <a:solidFill>
                  <a:schemeClr val="bg1"/>
                </a:solidFill>
                <a:latin typeface="Montserrat" pitchFamily="2" charset="77"/>
              </a:defRPr>
            </a:lvl1pPr>
          </a:lstStyle>
          <a:p>
            <a:pPr marL="12700" lvl="0">
              <a:lnSpc>
                <a:spcPct val="100000"/>
              </a:lnSpc>
              <a:spcBef>
                <a:spcPts val="95"/>
              </a:spcBef>
            </a:pPr>
            <a:r>
              <a:rPr lang="en-US" dirty="0"/>
              <a:t>Heading</a:t>
            </a:r>
            <a:endParaRPr lang="en-GB" dirty="0"/>
          </a:p>
        </p:txBody>
      </p:sp>
      <p:pic>
        <p:nvPicPr>
          <p:cNvPr id="15" name="Picture 14">
            <a:extLst>
              <a:ext uri="{FF2B5EF4-FFF2-40B4-BE49-F238E27FC236}">
                <a16:creationId xmlns:a16="http://schemas.microsoft.com/office/drawing/2014/main" id="{C44D8B31-BE85-A54E-BFA1-242652E297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5878" y="336815"/>
            <a:ext cx="1119717" cy="370682"/>
          </a:xfrm>
          <a:prstGeom prst="rect">
            <a:avLst/>
          </a:prstGeom>
        </p:spPr>
      </p:pic>
      <p:sp>
        <p:nvSpPr>
          <p:cNvPr id="9" name="Rectangle 8">
            <a:extLst>
              <a:ext uri="{FF2B5EF4-FFF2-40B4-BE49-F238E27FC236}">
                <a16:creationId xmlns:a16="http://schemas.microsoft.com/office/drawing/2014/main" id="{804F8470-FF9A-7A48-B169-405B55B8BD76}"/>
              </a:ext>
            </a:extLst>
          </p:cNvPr>
          <p:cNvSpPr/>
          <p:nvPr userDrawn="1"/>
        </p:nvSpPr>
        <p:spPr>
          <a:xfrm>
            <a:off x="0" y="987879"/>
            <a:ext cx="12192000" cy="5383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FEBCEE7A-469B-7441-8BEE-BC7875609E8C}"/>
              </a:ext>
            </a:extLst>
          </p:cNvPr>
          <p:cNvSpPr>
            <a:spLocks noGrp="1"/>
          </p:cNvSpPr>
          <p:nvPr>
            <p:ph type="body" sz="quarter" idx="10" hasCustomPrompt="1"/>
          </p:nvPr>
        </p:nvSpPr>
        <p:spPr>
          <a:xfrm>
            <a:off x="448960" y="6544651"/>
            <a:ext cx="3995252" cy="176930"/>
          </a:xfrm>
        </p:spPr>
        <p:txBody>
          <a:bodyPr lIns="0" tIns="0" rIns="0" bIns="0"/>
          <a:lstStyle>
            <a:lvl1pPr>
              <a:buNone/>
              <a:defRPr sz="1000" b="1" i="0">
                <a:solidFill>
                  <a:schemeClr val="bg1"/>
                </a:solidFill>
                <a:latin typeface="Montserrat SemiBold" pitchFamily="2" charset="77"/>
              </a:defRPr>
            </a:lvl1pPr>
          </a:lstStyle>
          <a:p>
            <a:pPr lvl="0"/>
            <a:r>
              <a:rPr lang="en-GB" dirty="0"/>
              <a:t>BPC Update Presentation – April / May 2021</a:t>
            </a:r>
            <a:endParaRPr lang="en-US" dirty="0"/>
          </a:p>
        </p:txBody>
      </p:sp>
    </p:spTree>
    <p:extLst>
      <p:ext uri="{BB962C8B-B14F-4D97-AF65-F5344CB8AC3E}">
        <p14:creationId xmlns:p14="http://schemas.microsoft.com/office/powerpoint/2010/main" val="1663026575"/>
      </p:ext>
    </p:extLst>
  </p:cSld>
  <p:clrMapOvr>
    <a:masterClrMapping/>
  </p:clrMapOvr>
  <p:extLst>
    <p:ext uri="{DCECCB84-F9BA-43D5-87BE-67443E8EF086}">
      <p15:sldGuideLst xmlns:p15="http://schemas.microsoft.com/office/powerpoint/2012/main">
        <p15:guide id="1" orient="horz" pos="4178">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DA91EB-6D04-0D47-BD72-5E3130A026C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9" name="Picture 8">
            <a:extLst>
              <a:ext uri="{FF2B5EF4-FFF2-40B4-BE49-F238E27FC236}">
                <a16:creationId xmlns:a16="http://schemas.microsoft.com/office/drawing/2014/main" id="{4AF9BB05-D299-B241-874C-827BD1635305}"/>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9427"/>
            <a:ext cx="12207056" cy="6858000"/>
          </a:xfrm>
          <a:prstGeom prst="rect">
            <a:avLst/>
          </a:prstGeom>
        </p:spPr>
      </p:pic>
      <p:pic>
        <p:nvPicPr>
          <p:cNvPr id="14" name="Picture 13">
            <a:extLst>
              <a:ext uri="{FF2B5EF4-FFF2-40B4-BE49-F238E27FC236}">
                <a16:creationId xmlns:a16="http://schemas.microsoft.com/office/drawing/2014/main" id="{0B49703E-E5C7-8F49-9D3E-9F328461AE1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525760" y="6116320"/>
            <a:ext cx="1661477" cy="741680"/>
          </a:xfrm>
          <a:prstGeom prst="rect">
            <a:avLst/>
          </a:prstGeom>
        </p:spPr>
      </p:pic>
      <p:pic>
        <p:nvPicPr>
          <p:cNvPr id="8" name="Picture 7">
            <a:extLst>
              <a:ext uri="{FF2B5EF4-FFF2-40B4-BE49-F238E27FC236}">
                <a16:creationId xmlns:a16="http://schemas.microsoft.com/office/drawing/2014/main" id="{6991CE51-3ED1-E449-88B7-2B8833BB7D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02112" y="336129"/>
            <a:ext cx="1121784" cy="371367"/>
          </a:xfrm>
          <a:prstGeom prst="rect">
            <a:avLst/>
          </a:prstGeom>
        </p:spPr>
      </p:pic>
      <p:sp>
        <p:nvSpPr>
          <p:cNvPr id="10" name="Slide Number Placeholder 5">
            <a:extLst>
              <a:ext uri="{FF2B5EF4-FFF2-40B4-BE49-F238E27FC236}">
                <a16:creationId xmlns:a16="http://schemas.microsoft.com/office/drawing/2014/main" id="{0B741A62-DD91-CB48-9B22-D7D9FA126F6C}"/>
              </a:ext>
            </a:extLst>
          </p:cNvPr>
          <p:cNvSpPr txBox="1">
            <a:spLocks/>
          </p:cNvSpPr>
          <p:nvPr userDrawn="1"/>
        </p:nvSpPr>
        <p:spPr>
          <a:xfrm>
            <a:off x="5808061" y="6371618"/>
            <a:ext cx="575879" cy="486382"/>
          </a:xfrm>
          <a:prstGeom prst="rect">
            <a:avLst/>
          </a:prstGeom>
        </p:spPr>
        <p:txBody>
          <a:bodyPr vert="horz" lIns="91440" tIns="45720" rIns="91440" bIns="45720" rtlCol="0" anchor="ctr"/>
          <a:lstStyle>
            <a:defPPr>
              <a:defRPr lang="en-US"/>
            </a:defPPr>
            <a:lvl1pPr marL="0" algn="r" defTabSz="995507" rtl="0" eaLnBrk="1" latinLnBrk="0" hangingPunct="1">
              <a:defRPr sz="1000" kern="1200">
                <a:solidFill>
                  <a:schemeClr val="accent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a:lstStyle>
          <a:p>
            <a:pPr algn="ctr"/>
            <a:fld id="{EC54790C-4830-2748-B80C-ECCBFCABC845}" type="slidenum">
              <a:rPr lang="en-US" sz="1000" b="1" smtClean="0">
                <a:solidFill>
                  <a:schemeClr val="bg1"/>
                </a:solidFill>
                <a:latin typeface="Montserrat" pitchFamily="2" charset="77"/>
              </a:rPr>
              <a:pPr algn="ctr"/>
              <a:t>‹#›</a:t>
            </a:fld>
            <a:endParaRPr lang="en-US" sz="1000" b="1" dirty="0">
              <a:solidFill>
                <a:schemeClr val="bg1"/>
              </a:solidFill>
              <a:latin typeface="Montserrat" pitchFamily="2" charset="77"/>
            </a:endParaRPr>
          </a:p>
        </p:txBody>
      </p:sp>
      <p:sp>
        <p:nvSpPr>
          <p:cNvPr id="12" name="Title 1">
            <a:extLst>
              <a:ext uri="{FF2B5EF4-FFF2-40B4-BE49-F238E27FC236}">
                <a16:creationId xmlns:a16="http://schemas.microsoft.com/office/drawing/2014/main" id="{058B75C7-6EA6-0946-8C0B-F8E82233C997}"/>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err="1">
                <a:solidFill>
                  <a:schemeClr val="bg1"/>
                </a:solidFill>
                <a:latin typeface="Montserrat" pitchFamily="2" charset="77"/>
                <a:ea typeface="Noto Sans" panose="020B0502040504020204" pitchFamily="34" charset="0"/>
                <a:cs typeface="Noto Sans" panose="020B0502040504020204" pitchFamily="34" charset="0"/>
              </a:rPr>
              <a:t>cegplc.com</a:t>
            </a:r>
            <a:endPar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endParaRPr>
          </a:p>
        </p:txBody>
      </p:sp>
      <p:sp>
        <p:nvSpPr>
          <p:cNvPr id="17" name="Title 1">
            <a:extLst>
              <a:ext uri="{FF2B5EF4-FFF2-40B4-BE49-F238E27FC236}">
                <a16:creationId xmlns:a16="http://schemas.microsoft.com/office/drawing/2014/main" id="{DF9A1568-CCC8-0F4F-B9A0-DBA61DB9BE4C}"/>
              </a:ext>
            </a:extLst>
          </p:cNvPr>
          <p:cNvSpPr>
            <a:spLocks noGrp="1"/>
          </p:cNvSpPr>
          <p:nvPr>
            <p:ph type="title" hasCustomPrompt="1"/>
          </p:nvPr>
        </p:nvSpPr>
        <p:spPr>
          <a:xfrm>
            <a:off x="448960" y="356760"/>
            <a:ext cx="8943094" cy="366126"/>
          </a:xfrm>
        </p:spPr>
        <p:txBody>
          <a:bodyPr vert="horz" wrap="square" lIns="0" tIns="12065" rIns="0" bIns="0" rtlCol="0">
            <a:spAutoFit/>
          </a:bodyPr>
          <a:lstStyle>
            <a:lvl1pPr marL="0">
              <a:spcBef>
                <a:spcPts val="0"/>
              </a:spcBef>
              <a:defRPr lang="en-GB" sz="2300" b="1" i="0" spc="0" baseline="0">
                <a:solidFill>
                  <a:schemeClr val="bg1"/>
                </a:solidFill>
                <a:latin typeface="Montserrat" pitchFamily="2" charset="77"/>
              </a:defRPr>
            </a:lvl1pPr>
          </a:lstStyle>
          <a:p>
            <a:pPr marL="12700" lvl="0">
              <a:lnSpc>
                <a:spcPct val="100000"/>
              </a:lnSpc>
              <a:spcBef>
                <a:spcPts val="95"/>
              </a:spcBef>
            </a:pPr>
            <a:r>
              <a:rPr lang="en-US" dirty="0"/>
              <a:t>Heading</a:t>
            </a:r>
            <a:endParaRPr lang="en-GB" dirty="0"/>
          </a:p>
        </p:txBody>
      </p:sp>
      <p:sp>
        <p:nvSpPr>
          <p:cNvPr id="11" name="Text Placeholder 9">
            <a:extLst>
              <a:ext uri="{FF2B5EF4-FFF2-40B4-BE49-F238E27FC236}">
                <a16:creationId xmlns:a16="http://schemas.microsoft.com/office/drawing/2014/main" id="{73CE5712-92B4-A74C-B440-76DC81C5AD02}"/>
              </a:ext>
            </a:extLst>
          </p:cNvPr>
          <p:cNvSpPr>
            <a:spLocks noGrp="1"/>
          </p:cNvSpPr>
          <p:nvPr>
            <p:ph type="body" sz="quarter" idx="10" hasCustomPrompt="1"/>
          </p:nvPr>
        </p:nvSpPr>
        <p:spPr>
          <a:xfrm>
            <a:off x="448960" y="6544651"/>
            <a:ext cx="3995252" cy="176930"/>
          </a:xfrm>
        </p:spPr>
        <p:txBody>
          <a:bodyPr lIns="0" tIns="0" rIns="0" bIns="0"/>
          <a:lstStyle>
            <a:lvl1pPr>
              <a:buNone/>
              <a:defRPr sz="1000" b="1" i="0">
                <a:solidFill>
                  <a:schemeClr val="bg1"/>
                </a:solidFill>
                <a:latin typeface="Montserrat SemiBold" pitchFamily="2" charset="77"/>
              </a:defRPr>
            </a:lvl1pPr>
          </a:lstStyle>
          <a:p>
            <a:pPr lvl="0"/>
            <a:r>
              <a:rPr lang="en-GB" dirty="0"/>
              <a:t>BPC Update Presentation – April / May 2021</a:t>
            </a:r>
            <a:endParaRPr lang="en-US" dirty="0"/>
          </a:p>
        </p:txBody>
      </p:sp>
    </p:spTree>
    <p:extLst>
      <p:ext uri="{BB962C8B-B14F-4D97-AF65-F5344CB8AC3E}">
        <p14:creationId xmlns:p14="http://schemas.microsoft.com/office/powerpoint/2010/main" val="356792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tandard Al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AE5C7-9FAA-BB4E-AA38-34B1B027AA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D0574F0F-1E17-4685-A342-4E3AEC3685C8}"/>
              </a:ext>
            </a:extLst>
          </p:cNvPr>
          <p:cNvSpPr txBox="1">
            <a:spLocks/>
          </p:cNvSpPr>
          <p:nvPr userDrawn="1"/>
        </p:nvSpPr>
        <p:spPr>
          <a:xfrm>
            <a:off x="5808061" y="6371618"/>
            <a:ext cx="575879" cy="486382"/>
          </a:xfrm>
          <a:prstGeom prst="rect">
            <a:avLst/>
          </a:prstGeom>
        </p:spPr>
        <p:txBody>
          <a:bodyPr vert="horz" lIns="91440" tIns="45720" rIns="91440" bIns="45720" rtlCol="0" anchor="ctr"/>
          <a:lstStyle>
            <a:defPPr>
              <a:defRPr lang="en-US"/>
            </a:defPPr>
            <a:lvl1pPr marL="0" algn="r" defTabSz="995507" rtl="0" eaLnBrk="1" latinLnBrk="0" hangingPunct="1">
              <a:defRPr sz="1000" kern="1200">
                <a:solidFill>
                  <a:schemeClr val="accent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a:lstStyle>
          <a:p>
            <a:pPr algn="ctr"/>
            <a:fld id="{EC54790C-4830-2748-B80C-ECCBFCABC845}" type="slidenum">
              <a:rPr lang="en-US" sz="1000" b="1" smtClean="0">
                <a:solidFill>
                  <a:schemeClr val="bg1"/>
                </a:solidFill>
                <a:latin typeface="Montserrat" pitchFamily="2" charset="77"/>
              </a:rPr>
              <a:pPr algn="ctr"/>
              <a:t>‹#›</a:t>
            </a:fld>
            <a:endParaRPr lang="en-US" sz="1000" b="1" dirty="0">
              <a:solidFill>
                <a:schemeClr val="bg1"/>
              </a:solidFill>
              <a:latin typeface="Montserrat" pitchFamily="2" charset="77"/>
            </a:endParaRPr>
          </a:p>
        </p:txBody>
      </p:sp>
      <p:sp>
        <p:nvSpPr>
          <p:cNvPr id="13" name="Title 1">
            <a:extLst>
              <a:ext uri="{FF2B5EF4-FFF2-40B4-BE49-F238E27FC236}">
                <a16:creationId xmlns:a16="http://schemas.microsoft.com/office/drawing/2014/main" id="{1E84B4AA-4904-EF43-ADEE-923E53FA89E2}"/>
              </a:ext>
            </a:extLst>
          </p:cNvPr>
          <p:cNvSpPr txBox="1">
            <a:spLocks/>
          </p:cNvSpPr>
          <p:nvPr userDrawn="1"/>
        </p:nvSpPr>
        <p:spPr>
          <a:xfrm>
            <a:off x="10941619" y="6531773"/>
            <a:ext cx="983976" cy="16607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lang="en-GB" sz="3200" b="1" kern="1200" spc="-75">
                <a:solidFill>
                  <a:schemeClr val="bg1"/>
                </a:solidFill>
                <a:latin typeface="Montserrat" pitchFamily="2" charset="77"/>
                <a:ea typeface="+mj-ea"/>
                <a:cs typeface="+mj-cs"/>
              </a:defRPr>
            </a:lvl1pPr>
          </a:lstStyle>
          <a:p>
            <a:pPr marL="12700" algn="r">
              <a:lnSpc>
                <a:spcPct val="100000"/>
              </a:lnSpc>
              <a:spcBef>
                <a:spcPts val="95"/>
              </a:spcBef>
            </a:pPr>
            <a:r>
              <a:rPr lang="en-US" sz="1000" b="1" spc="0" baseline="0" dirty="0">
                <a:solidFill>
                  <a:schemeClr val="bg1"/>
                </a:solidFill>
                <a:latin typeface="Montserrat" pitchFamily="2" charset="77"/>
                <a:ea typeface="Noto Sans" panose="020B0502040504020204" pitchFamily="34" charset="0"/>
                <a:cs typeface="Noto Sans" panose="020B0502040504020204" pitchFamily="34" charset="0"/>
              </a:rPr>
              <a:t>cegplc.com</a:t>
            </a:r>
          </a:p>
        </p:txBody>
      </p:sp>
      <p:sp>
        <p:nvSpPr>
          <p:cNvPr id="2" name="Title 1">
            <a:extLst>
              <a:ext uri="{FF2B5EF4-FFF2-40B4-BE49-F238E27FC236}">
                <a16:creationId xmlns:a16="http://schemas.microsoft.com/office/drawing/2014/main" id="{72A0064B-BC01-4F5C-BA66-8E59232FFB26}"/>
              </a:ext>
            </a:extLst>
          </p:cNvPr>
          <p:cNvSpPr>
            <a:spLocks noGrp="1"/>
          </p:cNvSpPr>
          <p:nvPr>
            <p:ph type="title" hasCustomPrompt="1"/>
          </p:nvPr>
        </p:nvSpPr>
        <p:spPr>
          <a:xfrm>
            <a:off x="448960" y="356760"/>
            <a:ext cx="8943094" cy="366126"/>
          </a:xfrm>
        </p:spPr>
        <p:txBody>
          <a:bodyPr vert="horz" wrap="square" lIns="0" tIns="12065" rIns="0" bIns="0" rtlCol="0">
            <a:spAutoFit/>
          </a:bodyPr>
          <a:lstStyle>
            <a:lvl1pPr marL="0">
              <a:spcBef>
                <a:spcPts val="0"/>
              </a:spcBef>
              <a:defRPr lang="en-GB" sz="2300" b="1" i="0" spc="0" baseline="0">
                <a:solidFill>
                  <a:schemeClr val="bg1"/>
                </a:solidFill>
                <a:latin typeface="Montserrat" pitchFamily="2" charset="77"/>
              </a:defRPr>
            </a:lvl1pPr>
          </a:lstStyle>
          <a:p>
            <a:pPr marL="12700" lvl="0">
              <a:lnSpc>
                <a:spcPct val="100000"/>
              </a:lnSpc>
              <a:spcBef>
                <a:spcPts val="95"/>
              </a:spcBef>
            </a:pPr>
            <a:r>
              <a:rPr lang="en-US" dirty="0"/>
              <a:t>Heading</a:t>
            </a:r>
            <a:endParaRPr lang="en-GB" dirty="0"/>
          </a:p>
        </p:txBody>
      </p:sp>
      <p:pic>
        <p:nvPicPr>
          <p:cNvPr id="15" name="Picture 14">
            <a:extLst>
              <a:ext uri="{FF2B5EF4-FFF2-40B4-BE49-F238E27FC236}">
                <a16:creationId xmlns:a16="http://schemas.microsoft.com/office/drawing/2014/main" id="{C44D8B31-BE85-A54E-BFA1-242652E297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5878" y="336815"/>
            <a:ext cx="1119717" cy="370682"/>
          </a:xfrm>
          <a:prstGeom prst="rect">
            <a:avLst/>
          </a:prstGeom>
        </p:spPr>
      </p:pic>
      <p:sp>
        <p:nvSpPr>
          <p:cNvPr id="5" name="Footer Placeholder 14">
            <a:extLst>
              <a:ext uri="{FF2B5EF4-FFF2-40B4-BE49-F238E27FC236}">
                <a16:creationId xmlns:a16="http://schemas.microsoft.com/office/drawing/2014/main" id="{B8DC5CD4-486F-D008-AAEE-8471D54129DA}"/>
              </a:ext>
            </a:extLst>
          </p:cNvPr>
          <p:cNvSpPr txBox="1">
            <a:spLocks/>
          </p:cNvSpPr>
          <p:nvPr userDrawn="1"/>
        </p:nvSpPr>
        <p:spPr>
          <a:xfrm>
            <a:off x="4763" y="6492875"/>
            <a:ext cx="4114800" cy="365125"/>
          </a:xfrm>
          <a:prstGeom prst="rect">
            <a:avLst/>
          </a:prstGeom>
        </p:spPr>
        <p:txBody>
          <a:bodyP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Strictly Private &amp; Confidential</a:t>
            </a:r>
          </a:p>
        </p:txBody>
      </p:sp>
    </p:spTree>
    <p:extLst>
      <p:ext uri="{BB962C8B-B14F-4D97-AF65-F5344CB8AC3E}">
        <p14:creationId xmlns:p14="http://schemas.microsoft.com/office/powerpoint/2010/main" val="2945834018"/>
      </p:ext>
    </p:extLst>
  </p:cSld>
  <p:clrMapOvr>
    <a:masterClrMapping/>
  </p:clrMapOvr>
  <p:extLst>
    <p:ext uri="{DCECCB84-F9BA-43D5-87BE-67443E8EF086}">
      <p15:sldGuideLst xmlns:p15="http://schemas.microsoft.com/office/powerpoint/2012/main">
        <p15:guide id="1" orient="horz" pos="4178">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73CF1-2C48-064D-B0F9-3E338CC66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105533-8A3F-6444-B8D7-9F41F2BE8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DD780-D05C-B34D-94C3-4B4A83727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F7920-EA3A-4403-9B21-A6438583B57A}" type="datetimeFigureOut">
              <a:rPr lang="en-GB" smtClean="0"/>
              <a:t>25/04/2023</a:t>
            </a:fld>
            <a:endParaRPr lang="en-GB" dirty="0"/>
          </a:p>
        </p:txBody>
      </p:sp>
      <p:sp>
        <p:nvSpPr>
          <p:cNvPr id="5" name="Footer Placeholder 4">
            <a:extLst>
              <a:ext uri="{FF2B5EF4-FFF2-40B4-BE49-F238E27FC236}">
                <a16:creationId xmlns:a16="http://schemas.microsoft.com/office/drawing/2014/main" id="{90429B5A-24E8-1846-84D1-788A31AE5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D63FC84-C76C-FB46-9DBF-7AD82FA8B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42DD5-5CD3-4989-AE4B-C755B163A096}" type="slidenum">
              <a:rPr lang="en-GB" smtClean="0"/>
              <a:t>‹#›</a:t>
            </a:fld>
            <a:endParaRPr lang="en-GB" dirty="0"/>
          </a:p>
        </p:txBody>
      </p:sp>
    </p:spTree>
    <p:extLst>
      <p:ext uri="{BB962C8B-B14F-4D97-AF65-F5344CB8AC3E}">
        <p14:creationId xmlns:p14="http://schemas.microsoft.com/office/powerpoint/2010/main" val="101224220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D6E8B9D9-B5B7-10DD-C566-3A83BDC2EB4B}"/>
              </a:ext>
            </a:extLst>
          </p:cNvPr>
          <p:cNvSpPr>
            <a:spLocks noGrp="1"/>
          </p:cNvSpPr>
          <p:nvPr>
            <p:ph type="ctrTitle"/>
          </p:nvPr>
        </p:nvSpPr>
        <p:spPr>
          <a:xfrm>
            <a:off x="705655" y="2675413"/>
            <a:ext cx="7787416" cy="1385143"/>
          </a:xfrm>
        </p:spPr>
        <p:txBody>
          <a:bodyPr>
            <a:normAutofit/>
          </a:bodyPr>
          <a:lstStyle/>
          <a:p>
            <a:br>
              <a:rPr lang="en-US" dirty="0"/>
            </a:br>
            <a:r>
              <a:rPr lang="en-US" dirty="0"/>
              <a:t>Challenger Energy Group PLC</a:t>
            </a:r>
          </a:p>
        </p:txBody>
      </p:sp>
      <p:sp>
        <p:nvSpPr>
          <p:cNvPr id="6" name="Text Placeholder 16">
            <a:extLst>
              <a:ext uri="{FF2B5EF4-FFF2-40B4-BE49-F238E27FC236}">
                <a16:creationId xmlns:a16="http://schemas.microsoft.com/office/drawing/2014/main" id="{25EF09E3-B386-ADEE-176F-1209FB5C7041}"/>
              </a:ext>
            </a:extLst>
          </p:cNvPr>
          <p:cNvSpPr>
            <a:spLocks noGrp="1"/>
          </p:cNvSpPr>
          <p:nvPr>
            <p:ph type="body" sz="quarter" idx="10"/>
          </p:nvPr>
        </p:nvSpPr>
        <p:spPr>
          <a:xfrm>
            <a:off x="705655" y="4261572"/>
            <a:ext cx="8832792" cy="378027"/>
          </a:xfrm>
        </p:spPr>
        <p:txBody>
          <a:bodyPr>
            <a:noAutofit/>
          </a:bodyPr>
          <a:lstStyle/>
          <a:p>
            <a:r>
              <a:rPr lang="en-US" sz="2800" b="1" dirty="0"/>
              <a:t>Uruguay AREA OFF-1 Update </a:t>
            </a:r>
          </a:p>
          <a:p>
            <a:r>
              <a:rPr lang="en-US" sz="2000" dirty="0"/>
              <a:t>April / May 2023</a:t>
            </a:r>
          </a:p>
        </p:txBody>
      </p:sp>
    </p:spTree>
    <p:extLst>
      <p:ext uri="{BB962C8B-B14F-4D97-AF65-F5344CB8AC3E}">
        <p14:creationId xmlns:p14="http://schemas.microsoft.com/office/powerpoint/2010/main" val="591103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163061" y="358309"/>
            <a:ext cx="10726517" cy="399981"/>
          </a:xfrm>
        </p:spPr>
        <p:txBody>
          <a:bodyPr/>
          <a:lstStyle/>
          <a:p>
            <a:r>
              <a:rPr lang="en-GB" sz="2800" dirty="0">
                <a:latin typeface="+mn-lt"/>
              </a:rPr>
              <a:t>NAMIBIAN SUPER-DISCOVERIES: SIGNIFICANCE TO URUGUAY</a:t>
            </a:r>
          </a:p>
        </p:txBody>
      </p:sp>
      <p:sp>
        <p:nvSpPr>
          <p:cNvPr id="9" name="TextBox 8">
            <a:extLst>
              <a:ext uri="{FF2B5EF4-FFF2-40B4-BE49-F238E27FC236}">
                <a16:creationId xmlns:a16="http://schemas.microsoft.com/office/drawing/2014/main" id="{4A5BF48A-E986-1DBF-DC9A-572C3E4959B1}"/>
              </a:ext>
            </a:extLst>
          </p:cNvPr>
          <p:cNvSpPr txBox="1"/>
          <p:nvPr/>
        </p:nvSpPr>
        <p:spPr>
          <a:xfrm>
            <a:off x="311521" y="1050483"/>
            <a:ext cx="5784480" cy="6524863"/>
          </a:xfrm>
          <a:prstGeom prst="rect">
            <a:avLst/>
          </a:prstGeom>
          <a:noFill/>
        </p:spPr>
        <p:txBody>
          <a:bodyPr wrap="square">
            <a:spAutoFit/>
          </a:bodyPr>
          <a:lstStyle/>
          <a:p>
            <a:r>
              <a:rPr lang="en-US" sz="1600" b="1" i="0" u="none" strike="noStrike" baseline="0" dirty="0">
                <a:solidFill>
                  <a:schemeClr val="bg1"/>
                </a:solidFill>
              </a:rPr>
              <a:t>Venus (</a:t>
            </a:r>
            <a:r>
              <a:rPr lang="en-US" sz="1600" b="1" i="0" u="none" strike="noStrike" baseline="0" dirty="0" err="1">
                <a:solidFill>
                  <a:schemeClr val="bg1"/>
                </a:solidFill>
              </a:rPr>
              <a:t>TotalEnergies</a:t>
            </a:r>
            <a:r>
              <a:rPr lang="en-US" sz="1600" b="1" i="0" u="none" strike="noStrike" baseline="0" dirty="0">
                <a:solidFill>
                  <a:schemeClr val="bg1"/>
                </a:solidFill>
              </a:rPr>
              <a:t>) and Graff / Jonker (Shell) play opening discoveries, all made since the start of 2022, offshore Namibia, have transformed industry’s perception not just of Namibia, but of the potential of the South Atlantic conjugate margin as well</a:t>
            </a:r>
          </a:p>
          <a:p>
            <a:endParaRPr lang="en-US" sz="1600" b="1" i="0" u="none" strike="noStrike" baseline="0" dirty="0">
              <a:solidFill>
                <a:schemeClr val="bg1"/>
              </a:solidFill>
            </a:endParaRPr>
          </a:p>
          <a:p>
            <a:pPr marL="285750" indent="-285750">
              <a:buFont typeface="Arial" panose="020B0604020202020204" pitchFamily="34" charset="0"/>
              <a:buChar char="•"/>
            </a:pPr>
            <a:r>
              <a:rPr lang="en-US" sz="1600" b="0" i="0" u="none" strike="noStrike" baseline="0" dirty="0">
                <a:solidFill>
                  <a:schemeClr val="bg1"/>
                </a:solidFill>
              </a:rPr>
              <a:t>Namibia &amp; South Africa’s Orange </a:t>
            </a:r>
            <a:r>
              <a:rPr lang="en-US" sz="1600" dirty="0">
                <a:solidFill>
                  <a:schemeClr val="bg1"/>
                </a:solidFill>
              </a:rPr>
              <a:t>B</a:t>
            </a:r>
            <a:r>
              <a:rPr lang="en-US" sz="1600" b="0" i="0" u="none" strike="noStrike" baseline="0" dirty="0">
                <a:solidFill>
                  <a:schemeClr val="bg1"/>
                </a:solidFill>
              </a:rPr>
              <a:t>asin is the direct conjugate basin to the Punta del Este-Salado-Colorado basins along the Uruguay-Argentina continental margin</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b="0" i="0" u="none" strike="noStrike" baseline="0" dirty="0">
                <a:solidFill>
                  <a:schemeClr val="bg1"/>
                </a:solidFill>
              </a:rPr>
              <a:t>During the Early Cretaceous (Aptian ~ 125 million years ago), the </a:t>
            </a:r>
            <a:r>
              <a:rPr lang="en-US" sz="1600" dirty="0">
                <a:solidFill>
                  <a:schemeClr val="bg1"/>
                </a:solidFill>
              </a:rPr>
              <a:t>Gondwana landmass separated, with the African and South American plates unzippering</a:t>
            </a:r>
            <a:r>
              <a:rPr lang="en-US" sz="1600" b="0" i="0" u="none" strike="noStrike" baseline="0" dirty="0">
                <a:solidFill>
                  <a:schemeClr val="bg1"/>
                </a:solidFill>
              </a:rPr>
              <a:t> from south to north, in the process creating a narrow marine, restricted seaway</a:t>
            </a:r>
          </a:p>
          <a:p>
            <a:endParaRPr lang="en-US" sz="1600" dirty="0">
              <a:solidFill>
                <a:schemeClr val="bg1"/>
              </a:solidFill>
            </a:endParaRPr>
          </a:p>
          <a:p>
            <a:pPr marL="285750" indent="-285750">
              <a:buFont typeface="Arial" panose="020B0604020202020204" pitchFamily="34" charset="0"/>
              <a:buChar char="•"/>
            </a:pPr>
            <a:r>
              <a:rPr lang="en-US" sz="1600" b="0" i="0" u="none" strike="noStrike" baseline="0" dirty="0">
                <a:solidFill>
                  <a:schemeClr val="bg1"/>
                </a:solidFill>
              </a:rPr>
              <a:t>The depositional environment south of the Walvis Ridge, offshore Namibia</a:t>
            </a:r>
            <a:r>
              <a:rPr lang="en-US" sz="1600" dirty="0">
                <a:solidFill>
                  <a:schemeClr val="bg1"/>
                </a:solidFill>
              </a:rPr>
              <a:t> to </a:t>
            </a:r>
            <a:r>
              <a:rPr lang="en-US" sz="1600" b="0" i="0" u="none" strike="noStrike" baseline="0" dirty="0">
                <a:solidFill>
                  <a:schemeClr val="bg1"/>
                </a:solidFill>
              </a:rPr>
              <a:t>Southern Brazil in this seaway was optimal for the</a:t>
            </a:r>
            <a:r>
              <a:rPr lang="en-US" sz="1600" dirty="0">
                <a:solidFill>
                  <a:schemeClr val="bg1"/>
                </a:solidFill>
              </a:rPr>
              <a:t> </a:t>
            </a:r>
            <a:r>
              <a:rPr lang="en-US" sz="1600" b="0" i="0" u="none" strike="noStrike" baseline="0" dirty="0">
                <a:solidFill>
                  <a:schemeClr val="bg1"/>
                </a:solidFill>
              </a:rPr>
              <a:t>deposition of a marine to mixed marine high organic, oil prone</a:t>
            </a:r>
            <a:r>
              <a:rPr lang="en-US" sz="1600" dirty="0">
                <a:solidFill>
                  <a:schemeClr val="bg1"/>
                </a:solidFill>
              </a:rPr>
              <a:t> </a:t>
            </a:r>
            <a:r>
              <a:rPr lang="en-US" sz="1600" b="0" i="0" u="none" strike="noStrike" baseline="0" dirty="0">
                <a:solidFill>
                  <a:schemeClr val="bg1"/>
                </a:solidFill>
              </a:rPr>
              <a:t>source rock material – which has now been calibrated by </a:t>
            </a:r>
            <a:r>
              <a:rPr lang="en-US" sz="1600" b="0" i="0" u="none" strike="noStrike" baseline="0" dirty="0" err="1">
                <a:solidFill>
                  <a:schemeClr val="bg1"/>
                </a:solidFill>
              </a:rPr>
              <a:t>TotalEnergies</a:t>
            </a:r>
            <a:r>
              <a:rPr lang="en-US" sz="1600" b="0" i="0" u="none" strike="noStrike" baseline="0" dirty="0">
                <a:solidFill>
                  <a:schemeClr val="bg1"/>
                </a:solidFill>
              </a:rPr>
              <a:t> and Shell’s Namibian discoveries</a:t>
            </a:r>
          </a:p>
          <a:p>
            <a:endParaRPr lang="en-US" sz="1600" dirty="0">
              <a:solidFill>
                <a:schemeClr val="bg1"/>
              </a:solidFill>
            </a:endParaRPr>
          </a:p>
          <a:p>
            <a:endParaRPr lang="en-US" sz="1600" b="0" i="0" u="none" strike="noStrike" baseline="0" dirty="0">
              <a:solidFill>
                <a:srgbClr val="FFFF00"/>
              </a:solidFill>
            </a:endParaRPr>
          </a:p>
          <a:p>
            <a:r>
              <a:rPr lang="en-US" sz="1600" dirty="0">
                <a:solidFill>
                  <a:srgbClr val="FFFF00"/>
                </a:solidFill>
              </a:rPr>
              <a:t>      </a:t>
            </a:r>
            <a:endParaRPr lang="en-US" sz="1600" b="0" i="0" u="none" strike="noStrike" baseline="0" dirty="0">
              <a:solidFill>
                <a:srgbClr val="FFFF00"/>
              </a:solidFill>
            </a:endParaRP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endParaRPr lang="en-US" sz="1600" b="0" i="0" u="none" strike="noStrike" baseline="0" dirty="0">
              <a:solidFill>
                <a:schemeClr val="bg1"/>
              </a:solidFill>
            </a:endParaRPr>
          </a:p>
          <a:p>
            <a:endParaRPr lang="en-US" b="0" i="0" u="none" strike="noStrike" baseline="0" dirty="0">
              <a:solidFill>
                <a:schemeClr val="bg1"/>
              </a:solidFill>
            </a:endParaRPr>
          </a:p>
        </p:txBody>
      </p:sp>
      <p:pic>
        <p:nvPicPr>
          <p:cNvPr id="13" name="Picture 12">
            <a:extLst>
              <a:ext uri="{FF2B5EF4-FFF2-40B4-BE49-F238E27FC236}">
                <a16:creationId xmlns:a16="http://schemas.microsoft.com/office/drawing/2014/main" id="{D196A4E5-B81C-D1C6-54EB-9CF9F57FDC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0611" y="967905"/>
            <a:ext cx="5054930" cy="4707338"/>
          </a:xfrm>
          <a:prstGeom prst="rect">
            <a:avLst/>
          </a:prstGeom>
        </p:spPr>
      </p:pic>
      <p:pic>
        <p:nvPicPr>
          <p:cNvPr id="11" name="Picture 10">
            <a:extLst>
              <a:ext uri="{FF2B5EF4-FFF2-40B4-BE49-F238E27FC236}">
                <a16:creationId xmlns:a16="http://schemas.microsoft.com/office/drawing/2014/main" id="{65DA1B7E-372C-2947-FD02-1FF6370CB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24069" y="4502426"/>
            <a:ext cx="2864511" cy="1962640"/>
          </a:xfrm>
          <a:prstGeom prst="rect">
            <a:avLst/>
          </a:prstGeom>
        </p:spPr>
      </p:pic>
      <p:sp>
        <p:nvSpPr>
          <p:cNvPr id="2" name="TextBox 1">
            <a:extLst>
              <a:ext uri="{FF2B5EF4-FFF2-40B4-BE49-F238E27FC236}">
                <a16:creationId xmlns:a16="http://schemas.microsoft.com/office/drawing/2014/main" id="{AC1011CD-C27C-3DE5-6BB1-25BDA0E8F925}"/>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381548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163061" y="358310"/>
            <a:ext cx="10726517" cy="399981"/>
          </a:xfrm>
        </p:spPr>
        <p:txBody>
          <a:bodyPr/>
          <a:lstStyle/>
          <a:p>
            <a:r>
              <a:rPr lang="en-GB" sz="2800" dirty="0">
                <a:latin typeface="+mn-lt"/>
              </a:rPr>
              <a:t>NAMIBIAN SUPER-DISCOVERIES SIGNIFICANCE CONT….</a:t>
            </a:r>
          </a:p>
        </p:txBody>
      </p:sp>
      <p:sp>
        <p:nvSpPr>
          <p:cNvPr id="2" name="TextBox 1">
            <a:extLst>
              <a:ext uri="{FF2B5EF4-FFF2-40B4-BE49-F238E27FC236}">
                <a16:creationId xmlns:a16="http://schemas.microsoft.com/office/drawing/2014/main" id="{739CD277-EB26-486B-F25F-ABAD4736683D}"/>
              </a:ext>
            </a:extLst>
          </p:cNvPr>
          <p:cNvSpPr txBox="1"/>
          <p:nvPr/>
        </p:nvSpPr>
        <p:spPr>
          <a:xfrm>
            <a:off x="326115" y="1050483"/>
            <a:ext cx="4083050" cy="578619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rPr>
              <a:t>The Venus and Graff / Jonker discoveries are believed to be charged by an Early Cretaceous Aptian source interval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b="1" i="0" u="none" strike="noStrike" baseline="0" dirty="0">
                <a:solidFill>
                  <a:schemeClr val="bg1"/>
                </a:solidFill>
              </a:rPr>
              <a:t>Significantly, the Early Cretaceous Aptian source interval that charges Venus and Jonker </a:t>
            </a:r>
            <a:r>
              <a:rPr lang="en-US" sz="1600" b="1" i="0" u="none" baseline="0" dirty="0">
                <a:solidFill>
                  <a:schemeClr val="bg1"/>
                </a:solidFill>
              </a:rPr>
              <a:t>can be seismically </a:t>
            </a:r>
            <a:r>
              <a:rPr lang="en-US" sz="1600" b="1" i="0" u="none" strike="noStrike" baseline="0" dirty="0">
                <a:solidFill>
                  <a:schemeClr val="bg1"/>
                </a:solidFill>
              </a:rPr>
              <a:t>correlated to AREA OFF-1’s Punta del Este basin</a:t>
            </a:r>
          </a:p>
          <a:p>
            <a:endParaRPr lang="en-US" sz="1600" b="0" i="0" u="none" strike="noStrike" baseline="0" dirty="0">
              <a:solidFill>
                <a:schemeClr val="bg1"/>
              </a:solidFill>
            </a:endParaRPr>
          </a:p>
          <a:p>
            <a:pPr marL="285750" indent="-285750">
              <a:buFont typeface="Arial" panose="020B0604020202020204" pitchFamily="34" charset="0"/>
              <a:buChar char="•"/>
            </a:pPr>
            <a:r>
              <a:rPr lang="en-CA" sz="1600" b="0" dirty="0">
                <a:solidFill>
                  <a:schemeClr val="bg1"/>
                </a:solidFill>
                <a:latin typeface="+mn-lt"/>
              </a:rPr>
              <a:t>High amplitude seismic facies from the Cretaceous in the Uruguay / Northern Argentina basins are interpreted as turbidite channels to basin fan reservoirs and high organic source rock intervals, similar to those identified and mapped offshore Namibia</a:t>
            </a:r>
          </a:p>
          <a:p>
            <a:pPr marL="285750" indent="-285750">
              <a:buFont typeface="Arial" panose="020B0604020202020204" pitchFamily="34" charset="0"/>
              <a:buChar char="•"/>
            </a:pPr>
            <a:endParaRPr lang="en-CA" sz="1600" b="0" dirty="0">
              <a:solidFill>
                <a:schemeClr val="bg1"/>
              </a:solidFill>
              <a:latin typeface="+mn-lt"/>
            </a:endParaRPr>
          </a:p>
          <a:p>
            <a:pPr marL="285750" indent="-285750">
              <a:buFont typeface="Arial" panose="020B0604020202020204" pitchFamily="34" charset="0"/>
              <a:buChar char="•"/>
            </a:pPr>
            <a:r>
              <a:rPr lang="en-US" sz="1600" b="1" dirty="0">
                <a:solidFill>
                  <a:schemeClr val="bg1"/>
                </a:solidFill>
              </a:rPr>
              <a:t>This establishes the potential for a new, prolific petroleum system along the South Atlantic conjugate margin</a:t>
            </a:r>
          </a:p>
          <a:p>
            <a:endParaRPr lang="en-US" sz="1600" b="0" i="0" u="none" strike="noStrike" baseline="0" dirty="0">
              <a:solidFill>
                <a:schemeClr val="bg1"/>
              </a:solidFill>
            </a:endParaRPr>
          </a:p>
          <a:p>
            <a:endParaRPr lang="en-US" sz="1600" b="0" i="0" u="none" strike="noStrike" baseline="0" dirty="0">
              <a:solidFill>
                <a:schemeClr val="bg1"/>
              </a:solidFill>
            </a:endParaRPr>
          </a:p>
          <a:p>
            <a:endParaRPr lang="en-US" b="0" i="0" u="none" strike="noStrike" baseline="0" dirty="0">
              <a:solidFill>
                <a:schemeClr val="bg1"/>
              </a:solidFill>
            </a:endParaRPr>
          </a:p>
        </p:txBody>
      </p:sp>
      <p:pic>
        <p:nvPicPr>
          <p:cNvPr id="7" name="Picture 6">
            <a:extLst>
              <a:ext uri="{FF2B5EF4-FFF2-40B4-BE49-F238E27FC236}">
                <a16:creationId xmlns:a16="http://schemas.microsoft.com/office/drawing/2014/main" id="{E71E8CDA-5DA2-1516-D4D3-BE66AA4CD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3442" y="1489796"/>
            <a:ext cx="7095662" cy="4245314"/>
          </a:xfrm>
          <a:prstGeom prst="rect">
            <a:avLst/>
          </a:prstGeom>
        </p:spPr>
      </p:pic>
      <p:sp>
        <p:nvSpPr>
          <p:cNvPr id="3" name="TextBox 2">
            <a:extLst>
              <a:ext uri="{FF2B5EF4-FFF2-40B4-BE49-F238E27FC236}">
                <a16:creationId xmlns:a16="http://schemas.microsoft.com/office/drawing/2014/main" id="{A333B54F-6F14-F95E-FE49-60C436DED8A8}"/>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191124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1C2ED5E-9FFA-474A-154A-05CF7A8B1AB1}"/>
              </a:ext>
            </a:extLst>
          </p:cNvPr>
          <p:cNvSpPr txBox="1">
            <a:spLocks/>
          </p:cNvSpPr>
          <p:nvPr/>
        </p:nvSpPr>
        <p:spPr>
          <a:xfrm>
            <a:off x="338163" y="241141"/>
            <a:ext cx="9751245" cy="399981"/>
          </a:xfrm>
          <a:prstGeom prst="rect">
            <a:avLst/>
          </a:prstGeom>
        </p:spPr>
        <p:txBody>
          <a:bodyPr vert="horz" wrap="square" lIns="0" tIns="12065" rIns="0" bIns="0" rtlCol="0" anchor="ctr">
            <a:spAutoFit/>
          </a:bodyPr>
          <a:lstStyle>
            <a:lvl1pPr marL="0" algn="l" defTabSz="914400" rtl="0" eaLnBrk="1" latinLnBrk="0" hangingPunct="1">
              <a:lnSpc>
                <a:spcPct val="90000"/>
              </a:lnSpc>
              <a:spcBef>
                <a:spcPts val="0"/>
              </a:spcBef>
              <a:buNone/>
              <a:defRPr lang="en-GB" sz="2300" b="1" i="0" kern="1200" spc="0" baseline="0">
                <a:solidFill>
                  <a:schemeClr val="bg1"/>
                </a:solidFill>
                <a:latin typeface="Montserrat" pitchFamily="2" charset="77"/>
                <a:ea typeface="+mj-ea"/>
                <a:cs typeface="+mj-cs"/>
              </a:defRPr>
            </a:lvl1pPr>
          </a:lstStyle>
          <a:p>
            <a:r>
              <a:rPr lang="en-US" sz="2800" dirty="0">
                <a:latin typeface="+mn-lt"/>
              </a:rPr>
              <a:t>COMMERCIAL IMPACT OF NAMIBIAN SUPER-DISCOVERIES</a:t>
            </a:r>
          </a:p>
        </p:txBody>
      </p:sp>
      <p:sp>
        <p:nvSpPr>
          <p:cNvPr id="6" name="TextBox 5">
            <a:extLst>
              <a:ext uri="{FF2B5EF4-FFF2-40B4-BE49-F238E27FC236}">
                <a16:creationId xmlns:a16="http://schemas.microsoft.com/office/drawing/2014/main" id="{4E64757C-C880-354F-8DB6-959FFC6ACAB4}"/>
              </a:ext>
            </a:extLst>
          </p:cNvPr>
          <p:cNvSpPr txBox="1"/>
          <p:nvPr/>
        </p:nvSpPr>
        <p:spPr>
          <a:xfrm>
            <a:off x="241354" y="948719"/>
            <a:ext cx="11709292" cy="584775"/>
          </a:xfrm>
          <a:prstGeom prst="rect">
            <a:avLst/>
          </a:prstGeom>
          <a:noFill/>
        </p:spPr>
        <p:txBody>
          <a:bodyPr wrap="square">
            <a:spAutoFit/>
          </a:bodyPr>
          <a:lstStyle/>
          <a:p>
            <a:r>
              <a:rPr lang="en-US" sz="1600" b="1" i="0" u="none" strike="noStrike" baseline="0" dirty="0">
                <a:solidFill>
                  <a:schemeClr val="bg1"/>
                </a:solidFill>
              </a:rPr>
              <a:t>The Venus and Graff / Jonker discoveries have resulted in a wave of accelerated </a:t>
            </a:r>
            <a:r>
              <a:rPr lang="en-US" sz="1600" b="1" dirty="0">
                <a:solidFill>
                  <a:schemeClr val="bg1"/>
                </a:solidFill>
              </a:rPr>
              <a:t>offshore s</a:t>
            </a:r>
            <a:r>
              <a:rPr lang="en-US" sz="1600" b="1" i="0" u="none" strike="noStrike" baseline="0" dirty="0">
                <a:solidFill>
                  <a:schemeClr val="bg1"/>
                </a:solidFill>
              </a:rPr>
              <a:t>eismic and drilling activity, and high-value M&amp;A activity, in Namibia and South Africa – a similar trajectory appears likely for the Uruguay / South Atlantic Conjugate margin basins</a:t>
            </a:r>
            <a:endParaRPr lang="en-US" b="0" i="0" u="none" strike="noStrike" baseline="0" dirty="0">
              <a:solidFill>
                <a:schemeClr val="bg1"/>
              </a:solidFill>
            </a:endParaRPr>
          </a:p>
        </p:txBody>
      </p:sp>
      <p:grpSp>
        <p:nvGrpSpPr>
          <p:cNvPr id="2" name="Group 1">
            <a:extLst>
              <a:ext uri="{FF2B5EF4-FFF2-40B4-BE49-F238E27FC236}">
                <a16:creationId xmlns:a16="http://schemas.microsoft.com/office/drawing/2014/main" id="{864A499A-2DF6-39A9-443E-80912002B114}"/>
              </a:ext>
            </a:extLst>
          </p:cNvPr>
          <p:cNvGrpSpPr/>
          <p:nvPr/>
        </p:nvGrpSpPr>
        <p:grpSpPr>
          <a:xfrm>
            <a:off x="444782" y="1940148"/>
            <a:ext cx="3721968" cy="503274"/>
            <a:chOff x="1510983" y="0"/>
            <a:chExt cx="4989620" cy="1016797"/>
          </a:xfrm>
        </p:grpSpPr>
        <p:sp>
          <p:nvSpPr>
            <p:cNvPr id="3" name="Arrow: Pentagon 2">
              <a:extLst>
                <a:ext uri="{FF2B5EF4-FFF2-40B4-BE49-F238E27FC236}">
                  <a16:creationId xmlns:a16="http://schemas.microsoft.com/office/drawing/2014/main" id="{E5FBBF76-4268-2FCD-793C-14389CB385AD}"/>
                </a:ext>
              </a:extLst>
            </p:cNvPr>
            <p:cNvSpPr/>
            <p:nvPr/>
          </p:nvSpPr>
          <p:spPr>
            <a:xfrm rot="10800000">
              <a:off x="1510983" y="0"/>
              <a:ext cx="4989620" cy="101679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Arrow: Pentagon 4">
              <a:extLst>
                <a:ext uri="{FF2B5EF4-FFF2-40B4-BE49-F238E27FC236}">
                  <a16:creationId xmlns:a16="http://schemas.microsoft.com/office/drawing/2014/main" id="{D5304CD2-7366-308B-F1E0-65826926DE39}"/>
                </a:ext>
              </a:extLst>
            </p:cNvPr>
            <p:cNvSpPr txBox="1"/>
            <p:nvPr/>
          </p:nvSpPr>
          <p:spPr>
            <a:xfrm rot="21600000">
              <a:off x="1765182" y="0"/>
              <a:ext cx="4735421" cy="10167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8379" tIns="121920" rIns="227584" bIns="121920" numCol="1" spcCol="1270" anchor="ctr" anchorCtr="0">
              <a:noAutofit/>
            </a:bodyPr>
            <a:lstStyle/>
            <a:p>
              <a:pPr marL="0" lvl="0" indent="0" algn="ctr" defTabSz="1422400">
                <a:lnSpc>
                  <a:spcPct val="90000"/>
                </a:lnSpc>
                <a:spcBef>
                  <a:spcPct val="0"/>
                </a:spcBef>
                <a:spcAft>
                  <a:spcPct val="35000"/>
                </a:spcAft>
                <a:buClr>
                  <a:srgbClr val="479E86"/>
                </a:buClr>
                <a:buNone/>
              </a:pPr>
              <a:r>
                <a:rPr lang="en-AU" sz="2000" b="1" i="0" kern="1200" dirty="0">
                  <a:solidFill>
                    <a:schemeClr val="bg1"/>
                  </a:solidFill>
                  <a:latin typeface="+mn-lt"/>
                  <a:ea typeface="Noto Sans" panose="020B0502040504020204" pitchFamily="34" charset="0"/>
                  <a:cs typeface="Noto Sans" panose="020B0502040504020204" pitchFamily="34" charset="0"/>
                </a:rPr>
                <a:t>OFFSHORE DISCOVERIES</a:t>
              </a:r>
              <a:endParaRPr lang="en-GB" sz="2000" kern="1200" dirty="0">
                <a:solidFill>
                  <a:schemeClr val="bg1"/>
                </a:solidFill>
              </a:endParaRPr>
            </a:p>
          </p:txBody>
        </p:sp>
      </p:grpSp>
      <p:sp>
        <p:nvSpPr>
          <p:cNvPr id="11" name="Flowchart: Connector 10">
            <a:extLst>
              <a:ext uri="{FF2B5EF4-FFF2-40B4-BE49-F238E27FC236}">
                <a16:creationId xmlns:a16="http://schemas.microsoft.com/office/drawing/2014/main" id="{94660952-B72E-B492-FB89-873C330DCABC}"/>
              </a:ext>
            </a:extLst>
          </p:cNvPr>
          <p:cNvSpPr/>
          <p:nvPr/>
        </p:nvSpPr>
        <p:spPr>
          <a:xfrm>
            <a:off x="305514" y="1836364"/>
            <a:ext cx="759304" cy="710843"/>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AD681808-21B5-FB8C-5F2C-B7161BC6A795}"/>
              </a:ext>
            </a:extLst>
          </p:cNvPr>
          <p:cNvGrpSpPr/>
          <p:nvPr/>
        </p:nvGrpSpPr>
        <p:grpSpPr>
          <a:xfrm>
            <a:off x="4619833" y="1926980"/>
            <a:ext cx="3367503" cy="503274"/>
            <a:chOff x="1510983" y="0"/>
            <a:chExt cx="4989620" cy="1016797"/>
          </a:xfrm>
        </p:grpSpPr>
        <p:sp>
          <p:nvSpPr>
            <p:cNvPr id="13" name="Arrow: Pentagon 12">
              <a:extLst>
                <a:ext uri="{FF2B5EF4-FFF2-40B4-BE49-F238E27FC236}">
                  <a16:creationId xmlns:a16="http://schemas.microsoft.com/office/drawing/2014/main" id="{4E213B51-995D-501A-07C3-FD77EF5F320D}"/>
                </a:ext>
              </a:extLst>
            </p:cNvPr>
            <p:cNvSpPr/>
            <p:nvPr/>
          </p:nvSpPr>
          <p:spPr>
            <a:xfrm rot="10800000">
              <a:off x="1510983" y="0"/>
              <a:ext cx="4989620" cy="101679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Arrow: Pentagon 4">
              <a:extLst>
                <a:ext uri="{FF2B5EF4-FFF2-40B4-BE49-F238E27FC236}">
                  <a16:creationId xmlns:a16="http://schemas.microsoft.com/office/drawing/2014/main" id="{657AAF5F-32A6-800C-67D1-48278664A5ED}"/>
                </a:ext>
              </a:extLst>
            </p:cNvPr>
            <p:cNvSpPr txBox="1"/>
            <p:nvPr/>
          </p:nvSpPr>
          <p:spPr>
            <a:xfrm rot="21600000">
              <a:off x="1765182" y="0"/>
              <a:ext cx="4735421" cy="10167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8379" tIns="121920" rIns="227584" bIns="121920" numCol="1" spcCol="1270" anchor="ctr" anchorCtr="0">
              <a:noAutofit/>
            </a:bodyPr>
            <a:lstStyle/>
            <a:p>
              <a:pPr marL="0" lvl="0" indent="0" algn="ctr" defTabSz="1422400">
                <a:lnSpc>
                  <a:spcPct val="90000"/>
                </a:lnSpc>
                <a:spcBef>
                  <a:spcPct val="0"/>
                </a:spcBef>
                <a:spcAft>
                  <a:spcPct val="35000"/>
                </a:spcAft>
                <a:buClr>
                  <a:srgbClr val="479E86"/>
                </a:buClr>
                <a:buNone/>
              </a:pPr>
              <a:r>
                <a:rPr lang="en-AU" sz="2000" b="1" i="0" kern="1200" dirty="0">
                  <a:solidFill>
                    <a:schemeClr val="bg1"/>
                  </a:solidFill>
                  <a:latin typeface="+mn-lt"/>
                  <a:ea typeface="Noto Sans" panose="020B0502040504020204" pitchFamily="34" charset="0"/>
                  <a:cs typeface="Noto Sans" panose="020B0502040504020204" pitchFamily="34" charset="0"/>
                </a:rPr>
                <a:t>OFFSHORE ACTIVITY</a:t>
              </a:r>
              <a:endParaRPr lang="en-GB" sz="2000" kern="1200" dirty="0">
                <a:solidFill>
                  <a:schemeClr val="bg1"/>
                </a:solidFill>
              </a:endParaRPr>
            </a:p>
          </p:txBody>
        </p:sp>
      </p:grpSp>
      <p:sp>
        <p:nvSpPr>
          <p:cNvPr id="15" name="Flowchart: Connector 14">
            <a:extLst>
              <a:ext uri="{FF2B5EF4-FFF2-40B4-BE49-F238E27FC236}">
                <a16:creationId xmlns:a16="http://schemas.microsoft.com/office/drawing/2014/main" id="{639C3B04-5746-C975-A483-BCEFDA81111E}"/>
              </a:ext>
            </a:extLst>
          </p:cNvPr>
          <p:cNvSpPr/>
          <p:nvPr/>
        </p:nvSpPr>
        <p:spPr>
          <a:xfrm>
            <a:off x="4480565" y="1823196"/>
            <a:ext cx="759304" cy="710843"/>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82363E9A-2C49-9ED5-C911-EBDFC487F55E}"/>
              </a:ext>
            </a:extLst>
          </p:cNvPr>
          <p:cNvGrpSpPr/>
          <p:nvPr/>
        </p:nvGrpSpPr>
        <p:grpSpPr>
          <a:xfrm>
            <a:off x="8481069" y="1887628"/>
            <a:ext cx="3367503" cy="503274"/>
            <a:chOff x="1510983" y="0"/>
            <a:chExt cx="4989620" cy="1016797"/>
          </a:xfrm>
        </p:grpSpPr>
        <p:sp>
          <p:nvSpPr>
            <p:cNvPr id="17" name="Arrow: Pentagon 16">
              <a:extLst>
                <a:ext uri="{FF2B5EF4-FFF2-40B4-BE49-F238E27FC236}">
                  <a16:creationId xmlns:a16="http://schemas.microsoft.com/office/drawing/2014/main" id="{0E12C87E-6C98-1A95-7674-50BA468F946D}"/>
                </a:ext>
              </a:extLst>
            </p:cNvPr>
            <p:cNvSpPr/>
            <p:nvPr/>
          </p:nvSpPr>
          <p:spPr>
            <a:xfrm rot="10800000">
              <a:off x="1510983" y="0"/>
              <a:ext cx="4989620" cy="101679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Arrow: Pentagon 4">
              <a:extLst>
                <a:ext uri="{FF2B5EF4-FFF2-40B4-BE49-F238E27FC236}">
                  <a16:creationId xmlns:a16="http://schemas.microsoft.com/office/drawing/2014/main" id="{D7EBD594-A849-48F5-C294-30AD15702FCC}"/>
                </a:ext>
              </a:extLst>
            </p:cNvPr>
            <p:cNvSpPr txBox="1"/>
            <p:nvPr/>
          </p:nvSpPr>
          <p:spPr>
            <a:xfrm rot="21600000">
              <a:off x="1765182" y="0"/>
              <a:ext cx="4735421" cy="10167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8379" tIns="121920" rIns="227584" bIns="121920" numCol="1" spcCol="1270" anchor="ctr" anchorCtr="0">
              <a:noAutofit/>
            </a:bodyPr>
            <a:lstStyle/>
            <a:p>
              <a:pPr marL="0" lvl="0" indent="0" algn="ctr" defTabSz="1422400">
                <a:lnSpc>
                  <a:spcPct val="90000"/>
                </a:lnSpc>
                <a:spcBef>
                  <a:spcPct val="0"/>
                </a:spcBef>
                <a:spcAft>
                  <a:spcPct val="35000"/>
                </a:spcAft>
                <a:buClr>
                  <a:srgbClr val="479E86"/>
                </a:buClr>
                <a:buNone/>
              </a:pPr>
              <a:r>
                <a:rPr lang="en-AU" sz="2000" b="1" i="0" kern="1200" dirty="0">
                  <a:solidFill>
                    <a:schemeClr val="bg1"/>
                  </a:solidFill>
                  <a:latin typeface="+mn-lt"/>
                  <a:ea typeface="Noto Sans" panose="020B0502040504020204" pitchFamily="34" charset="0"/>
                  <a:cs typeface="Noto Sans" panose="020B0502040504020204" pitchFamily="34" charset="0"/>
                </a:rPr>
                <a:t>TRANSACTIONS</a:t>
              </a:r>
              <a:endParaRPr lang="en-GB" sz="2000" kern="1200" dirty="0">
                <a:solidFill>
                  <a:schemeClr val="bg1"/>
                </a:solidFill>
              </a:endParaRPr>
            </a:p>
          </p:txBody>
        </p:sp>
      </p:grpSp>
      <p:sp>
        <p:nvSpPr>
          <p:cNvPr id="19" name="Flowchart: Connector 18">
            <a:extLst>
              <a:ext uri="{FF2B5EF4-FFF2-40B4-BE49-F238E27FC236}">
                <a16:creationId xmlns:a16="http://schemas.microsoft.com/office/drawing/2014/main" id="{1835E94B-405D-101D-1E30-5929139BDBDD}"/>
              </a:ext>
            </a:extLst>
          </p:cNvPr>
          <p:cNvSpPr/>
          <p:nvPr/>
        </p:nvSpPr>
        <p:spPr>
          <a:xfrm>
            <a:off x="8350307" y="1775929"/>
            <a:ext cx="759304" cy="710843"/>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D63D784-0C87-2C93-791A-9A070E628B4A}"/>
              </a:ext>
            </a:extLst>
          </p:cNvPr>
          <p:cNvSpPr txBox="1"/>
          <p:nvPr/>
        </p:nvSpPr>
        <p:spPr>
          <a:xfrm>
            <a:off x="758597" y="2486772"/>
            <a:ext cx="3721968" cy="286232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1" i="0" u="none" strike="noStrike" baseline="0" dirty="0">
                <a:solidFill>
                  <a:schemeClr val="bg1"/>
                </a:solidFill>
              </a:rPr>
              <a:t>February 2022 – VENUS WELL </a:t>
            </a:r>
            <a:r>
              <a:rPr lang="en-US" sz="1100" b="0" i="0" u="none" strike="noStrike" baseline="0" dirty="0">
                <a:solidFill>
                  <a:schemeClr val="bg1"/>
                </a:solidFill>
              </a:rPr>
              <a:t>- </a:t>
            </a:r>
            <a:r>
              <a:rPr lang="en-US" sz="1100" b="0" i="0" u="none" strike="noStrike" baseline="0" dirty="0" err="1">
                <a:solidFill>
                  <a:schemeClr val="bg1"/>
                </a:solidFill>
              </a:rPr>
              <a:t>TotalEnergies</a:t>
            </a:r>
            <a:r>
              <a:rPr lang="en-US" sz="1100" b="0" i="0" u="none" strike="noStrike" baseline="0" dirty="0">
                <a:solidFill>
                  <a:schemeClr val="bg1"/>
                </a:solidFill>
              </a:rPr>
              <a:t> (with partners Qatar Energy, Impact and </a:t>
            </a:r>
            <a:r>
              <a:rPr lang="en-US" sz="1100" b="0" i="0" u="none" strike="noStrike" baseline="0" dirty="0" err="1">
                <a:solidFill>
                  <a:schemeClr val="bg1"/>
                </a:solidFill>
              </a:rPr>
              <a:t>Namcor</a:t>
            </a:r>
            <a:r>
              <a:rPr lang="en-US" sz="1100" b="0" i="0" u="none" strike="noStrike" baseline="0" dirty="0">
                <a:solidFill>
                  <a:schemeClr val="bg1"/>
                </a:solidFill>
              </a:rPr>
              <a:t>), PEL 56, Orange Basin, offshore Namibia -</a:t>
            </a:r>
            <a:r>
              <a:rPr lang="en-US" sz="1100" dirty="0">
                <a:solidFill>
                  <a:schemeClr val="bg1"/>
                </a:solidFill>
              </a:rPr>
              <a:t>a</a:t>
            </a:r>
            <a:r>
              <a:rPr lang="en-US" sz="1100" b="0" i="0" u="none" strike="noStrike" baseline="0" dirty="0">
                <a:solidFill>
                  <a:schemeClr val="bg1"/>
                </a:solidFill>
              </a:rPr>
              <a:t> 3-5+ </a:t>
            </a:r>
            <a:r>
              <a:rPr lang="en-US" sz="1100" b="0" i="0" u="none" strike="noStrike" baseline="0" dirty="0" err="1">
                <a:solidFill>
                  <a:schemeClr val="bg1"/>
                </a:solidFill>
              </a:rPr>
              <a:t>Bbbl</a:t>
            </a:r>
            <a:r>
              <a:rPr lang="en-US" sz="1100" b="0" i="0" u="none" strike="noStrike" baseline="0" dirty="0">
                <a:solidFill>
                  <a:schemeClr val="bg1"/>
                </a:solidFill>
              </a:rPr>
              <a:t> light oil discovery from an Aptian basin floor fan in ultra-deep waters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1" dirty="0">
                <a:solidFill>
                  <a:schemeClr val="bg1"/>
                </a:solidFill>
              </a:rPr>
              <a:t>February 2022 – GRAFF WELL </a:t>
            </a:r>
            <a:r>
              <a:rPr lang="en-US" sz="1100" dirty="0">
                <a:solidFill>
                  <a:schemeClr val="bg1"/>
                </a:solidFill>
              </a:rPr>
              <a:t>– Shell, PEL 39, offshore Namibia- a reported 0.5 </a:t>
            </a:r>
            <a:r>
              <a:rPr lang="en-US" sz="1100" dirty="0" err="1">
                <a:solidFill>
                  <a:schemeClr val="bg1"/>
                </a:solidFill>
              </a:rPr>
              <a:t>Bbbl</a:t>
            </a:r>
            <a:r>
              <a:rPr lang="en-US" sz="1100" dirty="0">
                <a:solidFill>
                  <a:schemeClr val="bg1"/>
                </a:solidFill>
              </a:rPr>
              <a:t> light oil discovery, but a different play type than Venus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1" dirty="0">
                <a:solidFill>
                  <a:schemeClr val="bg1"/>
                </a:solidFill>
              </a:rPr>
              <a:t>April 2022 – LA RONA WELL</a:t>
            </a:r>
            <a:r>
              <a:rPr lang="en-US" sz="1100" dirty="0">
                <a:solidFill>
                  <a:schemeClr val="bg1"/>
                </a:solidFill>
              </a:rPr>
              <a:t> – Shell, PEL 39, Orange Basin, offshore Namibia; Graff - near-field appraisal well, discovery with hydrocarbons confirmed, details unreleased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1" dirty="0">
                <a:solidFill>
                  <a:schemeClr val="bg1"/>
                </a:solidFill>
              </a:rPr>
              <a:t>March 2023 – JONKER WELL </a:t>
            </a:r>
            <a:r>
              <a:rPr lang="en-US" sz="1100" dirty="0">
                <a:solidFill>
                  <a:schemeClr val="bg1"/>
                </a:solidFill>
              </a:rPr>
              <a:t>– Shell, PEL 39, Orange Basin, offshore Namibia - oil discovery and speculated extension of the Venus fan complex – reportedly larger than either of Graff or La Rona</a:t>
            </a:r>
          </a:p>
        </p:txBody>
      </p:sp>
      <p:sp>
        <p:nvSpPr>
          <p:cNvPr id="21" name="TextBox 20">
            <a:extLst>
              <a:ext uri="{FF2B5EF4-FFF2-40B4-BE49-F238E27FC236}">
                <a16:creationId xmlns:a16="http://schemas.microsoft.com/office/drawing/2014/main" id="{8CD9A772-BA64-45EF-519F-69858B3C2316}"/>
              </a:ext>
            </a:extLst>
          </p:cNvPr>
          <p:cNvSpPr txBox="1"/>
          <p:nvPr/>
        </p:nvSpPr>
        <p:spPr>
          <a:xfrm>
            <a:off x="4929851" y="2478622"/>
            <a:ext cx="3057485" cy="2939266"/>
          </a:xfrm>
          <a:prstGeom prst="rect">
            <a:avLst/>
          </a:prstGeom>
          <a:noFill/>
        </p:spPr>
        <p:txBody>
          <a:bodyPr wrap="square">
            <a:spAutoFit/>
          </a:bodyPr>
          <a:lstStyle/>
          <a:p>
            <a:pPr marL="285750" marR="0" lvl="0" indent="-285750" algn="l" defTabSz="914400" rtl="0" eaLnBrk="1" fontAlgn="auto" latinLnBrk="0" hangingPunct="1">
              <a:spcBef>
                <a:spcPts val="600"/>
              </a:spcBef>
              <a:spcAft>
                <a:spcPts val="0"/>
              </a:spcAft>
              <a:buClrTx/>
              <a:buSzTx/>
              <a:buFont typeface="Arial" panose="020B0604020202020204" pitchFamily="34" charset="0"/>
              <a:buChar char="•"/>
              <a:tabLst/>
              <a:defRPr/>
            </a:pPr>
            <a:r>
              <a:rPr lang="en-AU" sz="1100" b="1" dirty="0" err="1">
                <a:solidFill>
                  <a:schemeClr val="bg1"/>
                </a:solidFill>
              </a:rPr>
              <a:t>TotalEnergies</a:t>
            </a:r>
            <a:r>
              <a:rPr lang="en-AU" sz="1100" dirty="0">
                <a:solidFill>
                  <a:schemeClr val="bg1"/>
                </a:solidFill>
              </a:rPr>
              <a:t> – commenced initial campaign for drilling up to four appraisal wells in Namibia in March 2023, objective is to define scale and scope of Venus, and a fast-tracked development</a:t>
            </a:r>
          </a:p>
          <a:p>
            <a:pPr marL="285750" indent="-285750">
              <a:spcBef>
                <a:spcPts val="600"/>
              </a:spcBef>
              <a:buFont typeface="Arial" panose="020B0604020202020204" pitchFamily="34" charset="0"/>
              <a:buChar char="•"/>
            </a:pPr>
            <a:r>
              <a:rPr lang="en-AU" sz="1100" b="1" dirty="0">
                <a:solidFill>
                  <a:schemeClr val="bg1"/>
                </a:solidFill>
              </a:rPr>
              <a:t>Shell </a:t>
            </a:r>
            <a:r>
              <a:rPr lang="en-AU" sz="1100" dirty="0">
                <a:solidFill>
                  <a:schemeClr val="bg1"/>
                </a:solidFill>
              </a:rPr>
              <a:t>– up to ten wells planned in 2023 / 2024 in Namibia – mix of exploration and appraisal</a:t>
            </a:r>
          </a:p>
          <a:p>
            <a:pPr marL="285750" indent="-285750">
              <a:spcBef>
                <a:spcPts val="600"/>
              </a:spcBef>
              <a:buFont typeface="Arial" panose="020B0604020202020204" pitchFamily="34" charset="0"/>
              <a:buChar char="•"/>
            </a:pPr>
            <a:r>
              <a:rPr lang="en-AU" sz="1100" b="1" dirty="0">
                <a:solidFill>
                  <a:schemeClr val="bg1"/>
                </a:solidFill>
              </a:rPr>
              <a:t>GALP</a:t>
            </a:r>
            <a:r>
              <a:rPr lang="en-AU" sz="1100" dirty="0">
                <a:solidFill>
                  <a:schemeClr val="bg1"/>
                </a:solidFill>
              </a:rPr>
              <a:t> – well planned for 2023 for PEL83 in Namibia</a:t>
            </a:r>
          </a:p>
          <a:p>
            <a:pPr marL="285750" indent="-285750">
              <a:spcBef>
                <a:spcPts val="600"/>
              </a:spcBef>
              <a:buFont typeface="Arial" panose="020B0604020202020204" pitchFamily="34" charset="0"/>
              <a:buChar char="•"/>
            </a:pPr>
            <a:r>
              <a:rPr lang="en-AU" sz="1100" b="1" dirty="0" err="1">
                <a:solidFill>
                  <a:schemeClr val="bg1"/>
                </a:solidFill>
              </a:rPr>
              <a:t>Maurel</a:t>
            </a:r>
            <a:r>
              <a:rPr lang="en-AU" sz="1100" b="1" dirty="0">
                <a:solidFill>
                  <a:schemeClr val="bg1"/>
                </a:solidFill>
              </a:rPr>
              <a:t> &amp; Prom </a:t>
            </a:r>
            <a:r>
              <a:rPr lang="en-AU" sz="1100" dirty="0">
                <a:solidFill>
                  <a:schemeClr val="bg1"/>
                </a:solidFill>
              </a:rPr>
              <a:t>– five well campaign reported for offshore Namibia, commencing 2023</a:t>
            </a:r>
          </a:p>
          <a:p>
            <a:pPr marL="285750" indent="-285750">
              <a:spcBef>
                <a:spcPts val="600"/>
              </a:spcBef>
              <a:buFont typeface="Arial" panose="020B0604020202020204" pitchFamily="34" charset="0"/>
              <a:buChar char="•"/>
            </a:pPr>
            <a:r>
              <a:rPr lang="en-AU" sz="1100" b="1" dirty="0">
                <a:solidFill>
                  <a:schemeClr val="bg1"/>
                </a:solidFill>
              </a:rPr>
              <a:t>Woodside</a:t>
            </a:r>
            <a:r>
              <a:rPr lang="en-AU" sz="1100" dirty="0">
                <a:solidFill>
                  <a:schemeClr val="bg1"/>
                </a:solidFill>
              </a:rPr>
              <a:t> - PEL87 seismic underway, reportedly half complete</a:t>
            </a:r>
          </a:p>
        </p:txBody>
      </p:sp>
      <p:sp>
        <p:nvSpPr>
          <p:cNvPr id="22" name="TextBox 21">
            <a:extLst>
              <a:ext uri="{FF2B5EF4-FFF2-40B4-BE49-F238E27FC236}">
                <a16:creationId xmlns:a16="http://schemas.microsoft.com/office/drawing/2014/main" id="{CC4457E4-5689-A4C8-4D29-DBC1F429C7E3}"/>
              </a:ext>
            </a:extLst>
          </p:cNvPr>
          <p:cNvSpPr txBox="1"/>
          <p:nvPr/>
        </p:nvSpPr>
        <p:spPr>
          <a:xfrm>
            <a:off x="8771315" y="2487677"/>
            <a:ext cx="3077257" cy="2031325"/>
          </a:xfrm>
          <a:prstGeom prst="rect">
            <a:avLst/>
          </a:prstGeom>
          <a:noFill/>
        </p:spPr>
        <p:txBody>
          <a:bodyPr wrap="square">
            <a:spAutoFit/>
          </a:bodyPr>
          <a:lstStyle/>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r>
              <a:rPr lang="en-US" sz="1100" b="1" dirty="0">
                <a:solidFill>
                  <a:schemeClr val="bg1"/>
                </a:solidFill>
              </a:rPr>
              <a:t>October 2022 - Chevron Farm-in </a:t>
            </a:r>
            <a:r>
              <a:rPr lang="en-US" sz="1100" dirty="0">
                <a:solidFill>
                  <a:schemeClr val="bg1"/>
                </a:solidFill>
              </a:rPr>
              <a:t>to PEL 90 (offshore Namibia) to </a:t>
            </a:r>
            <a:r>
              <a:rPr lang="en-US" sz="1100" dirty="0" err="1">
                <a:solidFill>
                  <a:schemeClr val="bg1"/>
                </a:solidFill>
              </a:rPr>
              <a:t>Trago</a:t>
            </a:r>
            <a:r>
              <a:rPr lang="en-US" sz="1100" dirty="0">
                <a:solidFill>
                  <a:schemeClr val="bg1"/>
                </a:solidFill>
              </a:rPr>
              <a:t> for a reported majority interest and operatorship; carry to </a:t>
            </a:r>
            <a:r>
              <a:rPr lang="en-US" sz="1100" dirty="0" err="1">
                <a:solidFill>
                  <a:schemeClr val="bg1"/>
                </a:solidFill>
              </a:rPr>
              <a:t>Trago</a:t>
            </a:r>
            <a:r>
              <a:rPr lang="en-US" sz="1100" dirty="0">
                <a:solidFill>
                  <a:schemeClr val="bg1"/>
                </a:solidFill>
              </a:rPr>
              <a:t> through seismic campaign and initial exploration well drilling; transaction value circa US$80-100m</a:t>
            </a:r>
          </a:p>
          <a:p>
            <a:pPr marL="171450" marR="0" lvl="0" indent="-171450" algn="l" defTabSz="914400" rtl="0" eaLnBrk="1" fontAlgn="auto" latinLnBrk="0" hangingPunct="1">
              <a:spcBef>
                <a:spcPts val="600"/>
              </a:spcBef>
              <a:spcAft>
                <a:spcPts val="0"/>
              </a:spcAft>
              <a:buClrTx/>
              <a:buSzTx/>
              <a:buFont typeface="Arial" panose="020B0604020202020204" pitchFamily="34" charset="0"/>
              <a:buChar char="•"/>
              <a:tabLst/>
              <a:defRPr/>
            </a:pPr>
            <a:r>
              <a:rPr lang="en-US" sz="1100" b="1" dirty="0">
                <a:solidFill>
                  <a:schemeClr val="bg1"/>
                </a:solidFill>
              </a:rPr>
              <a:t>March 2023 - Woodside Farm-in </a:t>
            </a:r>
            <a:r>
              <a:rPr lang="en-US" sz="1100" dirty="0">
                <a:solidFill>
                  <a:schemeClr val="bg1"/>
                </a:solidFill>
              </a:rPr>
              <a:t>to PEL 87 (offshore </a:t>
            </a:r>
            <a:r>
              <a:rPr lang="en-US" sz="1100" dirty="0" err="1">
                <a:solidFill>
                  <a:schemeClr val="bg1"/>
                </a:solidFill>
              </a:rPr>
              <a:t>Nambia</a:t>
            </a:r>
            <a:r>
              <a:rPr lang="en-US" sz="1100" dirty="0">
                <a:solidFill>
                  <a:schemeClr val="bg1"/>
                </a:solidFill>
              </a:rPr>
              <a:t>) to </a:t>
            </a:r>
            <a:r>
              <a:rPr lang="en-US" sz="1100" dirty="0" err="1">
                <a:solidFill>
                  <a:schemeClr val="bg1"/>
                </a:solidFill>
              </a:rPr>
              <a:t>PanContinental</a:t>
            </a:r>
            <a:r>
              <a:rPr lang="en-US" sz="1100" dirty="0">
                <a:solidFill>
                  <a:schemeClr val="bg1"/>
                </a:solidFill>
              </a:rPr>
              <a:t> for a 56% working interest, full 3D seismic carry and optional well carry; initial seismic carry estimated at $US35m, with optional well carry</a:t>
            </a:r>
          </a:p>
        </p:txBody>
      </p:sp>
      <p:pic>
        <p:nvPicPr>
          <p:cNvPr id="23" name="Picture 22">
            <a:extLst>
              <a:ext uri="{FF2B5EF4-FFF2-40B4-BE49-F238E27FC236}">
                <a16:creationId xmlns:a16="http://schemas.microsoft.com/office/drawing/2014/main" id="{7714D1E2-15DF-6680-35B7-0F631B9BF6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4610" y="1894140"/>
            <a:ext cx="651214" cy="550778"/>
          </a:xfrm>
          <a:prstGeom prst="rect">
            <a:avLst/>
          </a:prstGeom>
        </p:spPr>
      </p:pic>
      <p:pic>
        <p:nvPicPr>
          <p:cNvPr id="24" name="Graphic 23" descr="Handshake with solid fill">
            <a:extLst>
              <a:ext uri="{FF2B5EF4-FFF2-40B4-BE49-F238E27FC236}">
                <a16:creationId xmlns:a16="http://schemas.microsoft.com/office/drawing/2014/main" id="{8632CA00-AC30-3B61-0122-05D3929707F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411" y="1823196"/>
            <a:ext cx="590084" cy="590084"/>
          </a:xfrm>
          <a:prstGeom prst="rect">
            <a:avLst/>
          </a:prstGeom>
        </p:spPr>
      </p:pic>
      <p:sp>
        <p:nvSpPr>
          <p:cNvPr id="25" name="Rectangle: Rounded Corners 24">
            <a:extLst>
              <a:ext uri="{FF2B5EF4-FFF2-40B4-BE49-F238E27FC236}">
                <a16:creationId xmlns:a16="http://schemas.microsoft.com/office/drawing/2014/main" id="{A4C3540D-872D-434B-6523-CE85D1A83EE5}"/>
              </a:ext>
            </a:extLst>
          </p:cNvPr>
          <p:cNvSpPr/>
          <p:nvPr/>
        </p:nvSpPr>
        <p:spPr>
          <a:xfrm>
            <a:off x="6187121" y="6472036"/>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07186C16-08B7-B280-DDEE-29B03B5DE644}"/>
              </a:ext>
            </a:extLst>
          </p:cNvPr>
          <p:cNvSpPr/>
          <p:nvPr/>
        </p:nvSpPr>
        <p:spPr>
          <a:xfrm>
            <a:off x="145583" y="5558155"/>
            <a:ext cx="11900834" cy="564408"/>
          </a:xfrm>
          <a:prstGeom prst="roundRect">
            <a:avLst>
              <a:gd name="adj" fmla="val 50000"/>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50"/>
              </a:spcAft>
            </a:pPr>
            <a:r>
              <a:rPr lang="en-AU" sz="1300" i="1" dirty="0" err="1">
                <a:solidFill>
                  <a:schemeClr val="bg1"/>
                </a:solidFill>
                <a:effectLst/>
                <a:latin typeface="+mj-lt"/>
                <a:ea typeface="Calibri" panose="020F0502020204030204" pitchFamily="34" charset="0"/>
              </a:rPr>
              <a:t>TotalEnergies</a:t>
            </a:r>
            <a:r>
              <a:rPr lang="en-AU" sz="1300" i="1" dirty="0">
                <a:solidFill>
                  <a:schemeClr val="bg1"/>
                </a:solidFill>
                <a:effectLst/>
                <a:latin typeface="+mj-lt"/>
                <a:ea typeface="Calibri" panose="020F0502020204030204" pitchFamily="34" charset="0"/>
              </a:rPr>
              <a:t> is prioritizing almost 50% of its global exploration budget to Namibia this year 2023 to appraise Venus, a multibillion-barrel discovery on block 2913b within the Orange Basin. </a:t>
            </a:r>
            <a:r>
              <a:rPr lang="en-AU" sz="1200" b="1" dirty="0">
                <a:solidFill>
                  <a:schemeClr val="bg1"/>
                </a:solidFill>
                <a:effectLst/>
                <a:latin typeface="+mj-lt"/>
                <a:ea typeface="Calibri" panose="020F0502020204030204" pitchFamily="34" charset="0"/>
              </a:rPr>
              <a:t>As announced </a:t>
            </a:r>
            <a:r>
              <a:rPr lang="en-AU" sz="1200" b="1" dirty="0">
                <a:solidFill>
                  <a:schemeClr val="bg1"/>
                </a:solidFill>
                <a:latin typeface="+mj-lt"/>
                <a:ea typeface="Calibri" panose="020F0502020204030204" pitchFamily="34" charset="0"/>
              </a:rPr>
              <a:t>by </a:t>
            </a:r>
            <a:r>
              <a:rPr lang="en-AU" sz="1200" b="1" dirty="0" err="1">
                <a:solidFill>
                  <a:schemeClr val="bg1"/>
                </a:solidFill>
                <a:effectLst/>
                <a:latin typeface="+mj-lt"/>
                <a:ea typeface="Calibri" panose="020F0502020204030204" pitchFamily="34" charset="0"/>
              </a:rPr>
              <a:t>TotalEnergies</a:t>
            </a:r>
            <a:r>
              <a:rPr lang="en-AU" sz="1200" b="1" dirty="0">
                <a:solidFill>
                  <a:schemeClr val="bg1"/>
                </a:solidFill>
                <a:effectLst/>
                <a:latin typeface="+mj-lt"/>
                <a:ea typeface="Calibri" panose="020F0502020204030204" pitchFamily="34" charset="0"/>
              </a:rPr>
              <a:t> CEO Patrick </a:t>
            </a:r>
            <a:r>
              <a:rPr lang="en-AU" sz="1200" b="1" dirty="0" err="1">
                <a:solidFill>
                  <a:schemeClr val="bg1"/>
                </a:solidFill>
                <a:effectLst/>
                <a:latin typeface="+mj-lt"/>
                <a:ea typeface="Calibri" panose="020F0502020204030204" pitchFamily="34" charset="0"/>
              </a:rPr>
              <a:t>Pouyanné</a:t>
            </a:r>
            <a:r>
              <a:rPr lang="en-AU" sz="1200" b="1" dirty="0">
                <a:solidFill>
                  <a:schemeClr val="bg1"/>
                </a:solidFill>
                <a:effectLst/>
                <a:latin typeface="+mj-lt"/>
                <a:ea typeface="Calibri" panose="020F0502020204030204" pitchFamily="34" charset="0"/>
              </a:rPr>
              <a:t> during the company’s 2022 Results &amp; 2023 Objectives presentation</a:t>
            </a:r>
            <a:endParaRPr lang="en-AU" sz="1600" i="1" dirty="0">
              <a:solidFill>
                <a:schemeClr val="bg1"/>
              </a:solidFill>
              <a:latin typeface="+mj-lt"/>
            </a:endParaRPr>
          </a:p>
        </p:txBody>
      </p:sp>
      <p:sp>
        <p:nvSpPr>
          <p:cNvPr id="27" name="Forma libre 83">
            <a:extLst>
              <a:ext uri="{FF2B5EF4-FFF2-40B4-BE49-F238E27FC236}">
                <a16:creationId xmlns:a16="http://schemas.microsoft.com/office/drawing/2014/main" id="{BA8B3C58-FBCC-5644-A99F-69599077A9DD}"/>
              </a:ext>
            </a:extLst>
          </p:cNvPr>
          <p:cNvSpPr/>
          <p:nvPr/>
        </p:nvSpPr>
        <p:spPr>
          <a:xfrm>
            <a:off x="407707" y="1922393"/>
            <a:ext cx="556229" cy="556229"/>
          </a:xfrm>
          <a:custGeom>
            <a:avLst/>
            <a:gdLst>
              <a:gd name="connsiteX0" fmla="*/ 1159498 w 1181087"/>
              <a:gd name="connsiteY0" fmla="*/ 565144 h 1181087"/>
              <a:gd name="connsiteX1" fmla="*/ 1159498 w 1181087"/>
              <a:gd name="connsiteY1" fmla="*/ 565144 h 1181087"/>
              <a:gd name="connsiteX2" fmla="*/ 1159498 w 1181087"/>
              <a:gd name="connsiteY2" fmla="*/ 565144 h 1181087"/>
              <a:gd name="connsiteX3" fmla="*/ 622294 w 1181087"/>
              <a:gd name="connsiteY3" fmla="*/ 29210 h 1181087"/>
              <a:gd name="connsiteX4" fmla="*/ 593084 w 1181087"/>
              <a:gd name="connsiteY4" fmla="*/ 0 h 1181087"/>
              <a:gd name="connsiteX5" fmla="*/ 593084 w 1181087"/>
              <a:gd name="connsiteY5" fmla="*/ 0 h 1181087"/>
              <a:gd name="connsiteX6" fmla="*/ 563874 w 1181087"/>
              <a:gd name="connsiteY6" fmla="*/ 29210 h 1181087"/>
              <a:gd name="connsiteX7" fmla="*/ 29210 w 1181087"/>
              <a:gd name="connsiteY7" fmla="*/ 565144 h 1181087"/>
              <a:gd name="connsiteX8" fmla="*/ 29210 w 1181087"/>
              <a:gd name="connsiteY8" fmla="*/ 565144 h 1181087"/>
              <a:gd name="connsiteX9" fmla="*/ 0 w 1181087"/>
              <a:gd name="connsiteY9" fmla="*/ 594354 h 1181087"/>
              <a:gd name="connsiteX10" fmla="*/ 29210 w 1181087"/>
              <a:gd name="connsiteY10" fmla="*/ 623564 h 1181087"/>
              <a:gd name="connsiteX11" fmla="*/ 29210 w 1181087"/>
              <a:gd name="connsiteY11" fmla="*/ 623564 h 1181087"/>
              <a:gd name="connsiteX12" fmla="*/ 29210 w 1181087"/>
              <a:gd name="connsiteY12" fmla="*/ 623564 h 1181087"/>
              <a:gd name="connsiteX13" fmla="*/ 563874 w 1181087"/>
              <a:gd name="connsiteY13" fmla="*/ 1158228 h 1181087"/>
              <a:gd name="connsiteX14" fmla="*/ 563874 w 1181087"/>
              <a:gd name="connsiteY14" fmla="*/ 1159498 h 1181087"/>
              <a:gd name="connsiteX15" fmla="*/ 593084 w 1181087"/>
              <a:gd name="connsiteY15" fmla="*/ 1188708 h 1181087"/>
              <a:gd name="connsiteX16" fmla="*/ 593084 w 1181087"/>
              <a:gd name="connsiteY16" fmla="*/ 1188708 h 1181087"/>
              <a:gd name="connsiteX17" fmla="*/ 622294 w 1181087"/>
              <a:gd name="connsiteY17" fmla="*/ 1159498 h 1181087"/>
              <a:gd name="connsiteX18" fmla="*/ 622294 w 1181087"/>
              <a:gd name="connsiteY18" fmla="*/ 1159498 h 1181087"/>
              <a:gd name="connsiteX19" fmla="*/ 1158228 w 1181087"/>
              <a:gd name="connsiteY19" fmla="*/ 623564 h 1181087"/>
              <a:gd name="connsiteX20" fmla="*/ 1158228 w 1181087"/>
              <a:gd name="connsiteY20" fmla="*/ 623564 h 1181087"/>
              <a:gd name="connsiteX21" fmla="*/ 1187438 w 1181087"/>
              <a:gd name="connsiteY21" fmla="*/ 594354 h 1181087"/>
              <a:gd name="connsiteX22" fmla="*/ 1159498 w 1181087"/>
              <a:gd name="connsiteY22" fmla="*/ 565144 h 1181087"/>
              <a:gd name="connsiteX23" fmla="*/ 1099809 w 1181087"/>
              <a:gd name="connsiteY23" fmla="*/ 565144 h 1181087"/>
              <a:gd name="connsiteX24" fmla="*/ 1024879 w 1181087"/>
              <a:gd name="connsiteY24" fmla="*/ 565144 h 1181087"/>
              <a:gd name="connsiteX25" fmla="*/ 622294 w 1181087"/>
              <a:gd name="connsiteY25" fmla="*/ 163828 h 1181087"/>
              <a:gd name="connsiteX26" fmla="*/ 622294 w 1181087"/>
              <a:gd name="connsiteY26" fmla="*/ 90169 h 1181087"/>
              <a:gd name="connsiteX27" fmla="*/ 1099809 w 1181087"/>
              <a:gd name="connsiteY27" fmla="*/ 565144 h 1181087"/>
              <a:gd name="connsiteX28" fmla="*/ 529585 w 1181087"/>
              <a:gd name="connsiteY28" fmla="*/ 565144 h 1181087"/>
              <a:gd name="connsiteX29" fmla="*/ 358136 w 1181087"/>
              <a:gd name="connsiteY29" fmla="*/ 565144 h 1181087"/>
              <a:gd name="connsiteX30" fmla="*/ 562604 w 1181087"/>
              <a:gd name="connsiteY30" fmla="*/ 360676 h 1181087"/>
              <a:gd name="connsiteX31" fmla="*/ 562604 w 1181087"/>
              <a:gd name="connsiteY31" fmla="*/ 530855 h 1181087"/>
              <a:gd name="connsiteX32" fmla="*/ 529585 w 1181087"/>
              <a:gd name="connsiteY32" fmla="*/ 565144 h 1181087"/>
              <a:gd name="connsiteX33" fmla="*/ 530855 w 1181087"/>
              <a:gd name="connsiteY33" fmla="*/ 624834 h 1181087"/>
              <a:gd name="connsiteX34" fmla="*/ 562604 w 1181087"/>
              <a:gd name="connsiteY34" fmla="*/ 656583 h 1181087"/>
              <a:gd name="connsiteX35" fmla="*/ 562604 w 1181087"/>
              <a:gd name="connsiteY35" fmla="*/ 829302 h 1181087"/>
              <a:gd name="connsiteX36" fmla="*/ 356866 w 1181087"/>
              <a:gd name="connsiteY36" fmla="*/ 624834 h 1181087"/>
              <a:gd name="connsiteX37" fmla="*/ 530855 w 1181087"/>
              <a:gd name="connsiteY37" fmla="*/ 624834 h 1181087"/>
              <a:gd name="connsiteX38" fmla="*/ 622294 w 1181087"/>
              <a:gd name="connsiteY38" fmla="*/ 659123 h 1181087"/>
              <a:gd name="connsiteX39" fmla="*/ 656583 w 1181087"/>
              <a:gd name="connsiteY39" fmla="*/ 624834 h 1181087"/>
              <a:gd name="connsiteX40" fmla="*/ 826761 w 1181087"/>
              <a:gd name="connsiteY40" fmla="*/ 624834 h 1181087"/>
              <a:gd name="connsiteX41" fmla="*/ 622294 w 1181087"/>
              <a:gd name="connsiteY41" fmla="*/ 829302 h 1181087"/>
              <a:gd name="connsiteX42" fmla="*/ 622294 w 1181087"/>
              <a:gd name="connsiteY42" fmla="*/ 659123 h 1181087"/>
              <a:gd name="connsiteX43" fmla="*/ 657853 w 1181087"/>
              <a:gd name="connsiteY43" fmla="*/ 565144 h 1181087"/>
              <a:gd name="connsiteX44" fmla="*/ 622294 w 1181087"/>
              <a:gd name="connsiteY44" fmla="*/ 529585 h 1181087"/>
              <a:gd name="connsiteX45" fmla="*/ 622294 w 1181087"/>
              <a:gd name="connsiteY45" fmla="*/ 360676 h 1181087"/>
              <a:gd name="connsiteX46" fmla="*/ 826761 w 1181087"/>
              <a:gd name="connsiteY46" fmla="*/ 565144 h 1181087"/>
              <a:gd name="connsiteX47" fmla="*/ 657853 w 1181087"/>
              <a:gd name="connsiteY47" fmla="*/ 565144 h 1181087"/>
              <a:gd name="connsiteX48" fmla="*/ 562604 w 1181087"/>
              <a:gd name="connsiteY48" fmla="*/ 302257 h 1181087"/>
              <a:gd name="connsiteX49" fmla="*/ 298447 w 1181087"/>
              <a:gd name="connsiteY49" fmla="*/ 566414 h 1181087"/>
              <a:gd name="connsiteX50" fmla="*/ 219708 w 1181087"/>
              <a:gd name="connsiteY50" fmla="*/ 566414 h 1181087"/>
              <a:gd name="connsiteX51" fmla="*/ 562604 w 1181087"/>
              <a:gd name="connsiteY51" fmla="*/ 223518 h 1181087"/>
              <a:gd name="connsiteX52" fmla="*/ 562604 w 1181087"/>
              <a:gd name="connsiteY52" fmla="*/ 302257 h 1181087"/>
              <a:gd name="connsiteX53" fmla="*/ 298447 w 1181087"/>
              <a:gd name="connsiteY53" fmla="*/ 624834 h 1181087"/>
              <a:gd name="connsiteX54" fmla="*/ 562604 w 1181087"/>
              <a:gd name="connsiteY54" fmla="*/ 888991 h 1181087"/>
              <a:gd name="connsiteX55" fmla="*/ 562604 w 1181087"/>
              <a:gd name="connsiteY55" fmla="*/ 967730 h 1181087"/>
              <a:gd name="connsiteX56" fmla="*/ 218438 w 1181087"/>
              <a:gd name="connsiteY56" fmla="*/ 624834 h 1181087"/>
              <a:gd name="connsiteX57" fmla="*/ 298447 w 1181087"/>
              <a:gd name="connsiteY57" fmla="*/ 624834 h 1181087"/>
              <a:gd name="connsiteX58" fmla="*/ 622294 w 1181087"/>
              <a:gd name="connsiteY58" fmla="*/ 888991 h 1181087"/>
              <a:gd name="connsiteX59" fmla="*/ 886451 w 1181087"/>
              <a:gd name="connsiteY59" fmla="*/ 624834 h 1181087"/>
              <a:gd name="connsiteX60" fmla="*/ 965190 w 1181087"/>
              <a:gd name="connsiteY60" fmla="*/ 624834 h 1181087"/>
              <a:gd name="connsiteX61" fmla="*/ 622294 w 1181087"/>
              <a:gd name="connsiteY61" fmla="*/ 969000 h 1181087"/>
              <a:gd name="connsiteX62" fmla="*/ 622294 w 1181087"/>
              <a:gd name="connsiteY62" fmla="*/ 888991 h 1181087"/>
              <a:gd name="connsiteX63" fmla="*/ 886451 w 1181087"/>
              <a:gd name="connsiteY63" fmla="*/ 565144 h 1181087"/>
              <a:gd name="connsiteX64" fmla="*/ 622294 w 1181087"/>
              <a:gd name="connsiteY64" fmla="*/ 302257 h 1181087"/>
              <a:gd name="connsiteX65" fmla="*/ 622294 w 1181087"/>
              <a:gd name="connsiteY65" fmla="*/ 223518 h 1181087"/>
              <a:gd name="connsiteX66" fmla="*/ 965190 w 1181087"/>
              <a:gd name="connsiteY66" fmla="*/ 565144 h 1181087"/>
              <a:gd name="connsiteX67" fmla="*/ 886451 w 1181087"/>
              <a:gd name="connsiteY67" fmla="*/ 565144 h 1181087"/>
              <a:gd name="connsiteX68" fmla="*/ 562604 w 1181087"/>
              <a:gd name="connsiteY68" fmla="*/ 88899 h 1181087"/>
              <a:gd name="connsiteX69" fmla="*/ 562604 w 1181087"/>
              <a:gd name="connsiteY69" fmla="*/ 162558 h 1181087"/>
              <a:gd name="connsiteX70" fmla="*/ 160018 w 1181087"/>
              <a:gd name="connsiteY70" fmla="*/ 565144 h 1181087"/>
              <a:gd name="connsiteX71" fmla="*/ 87629 w 1181087"/>
              <a:gd name="connsiteY71" fmla="*/ 565144 h 1181087"/>
              <a:gd name="connsiteX72" fmla="*/ 562604 w 1181087"/>
              <a:gd name="connsiteY72" fmla="*/ 88899 h 1181087"/>
              <a:gd name="connsiteX73" fmla="*/ 87629 w 1181087"/>
              <a:gd name="connsiteY73" fmla="*/ 626104 h 1181087"/>
              <a:gd name="connsiteX74" fmla="*/ 160018 w 1181087"/>
              <a:gd name="connsiteY74" fmla="*/ 626104 h 1181087"/>
              <a:gd name="connsiteX75" fmla="*/ 562604 w 1181087"/>
              <a:gd name="connsiteY75" fmla="*/ 1028689 h 1181087"/>
              <a:gd name="connsiteX76" fmla="*/ 562604 w 1181087"/>
              <a:gd name="connsiteY76" fmla="*/ 1102349 h 1181087"/>
              <a:gd name="connsiteX77" fmla="*/ 87629 w 1181087"/>
              <a:gd name="connsiteY77" fmla="*/ 626104 h 1181087"/>
              <a:gd name="connsiteX78" fmla="*/ 623564 w 1181087"/>
              <a:gd name="connsiteY78" fmla="*/ 1101079 h 1181087"/>
              <a:gd name="connsiteX79" fmla="*/ 623564 w 1181087"/>
              <a:gd name="connsiteY79" fmla="*/ 1027419 h 1181087"/>
              <a:gd name="connsiteX80" fmla="*/ 1024879 w 1181087"/>
              <a:gd name="connsiteY80" fmla="*/ 624834 h 1181087"/>
              <a:gd name="connsiteX81" fmla="*/ 1099809 w 1181087"/>
              <a:gd name="connsiteY81" fmla="*/ 624834 h 1181087"/>
              <a:gd name="connsiteX82" fmla="*/ 623564 w 1181087"/>
              <a:gd name="connsiteY82" fmla="*/ 1101079 h 11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181087" h="1181087">
                <a:moveTo>
                  <a:pt x="1159498" y="565144"/>
                </a:moveTo>
                <a:lnTo>
                  <a:pt x="1159498" y="565144"/>
                </a:lnTo>
                <a:lnTo>
                  <a:pt x="1159498" y="565144"/>
                </a:lnTo>
                <a:cubicBezTo>
                  <a:pt x="1144258" y="275587"/>
                  <a:pt x="911851" y="44450"/>
                  <a:pt x="622294" y="29210"/>
                </a:cubicBezTo>
                <a:cubicBezTo>
                  <a:pt x="622294" y="12700"/>
                  <a:pt x="608324" y="0"/>
                  <a:pt x="593084" y="0"/>
                </a:cubicBezTo>
                <a:lnTo>
                  <a:pt x="593084" y="0"/>
                </a:lnTo>
                <a:cubicBezTo>
                  <a:pt x="576574" y="0"/>
                  <a:pt x="563874" y="12700"/>
                  <a:pt x="563874" y="29210"/>
                </a:cubicBezTo>
                <a:cubicBezTo>
                  <a:pt x="275587" y="44450"/>
                  <a:pt x="44450" y="276857"/>
                  <a:pt x="29210" y="565144"/>
                </a:cubicBezTo>
                <a:lnTo>
                  <a:pt x="29210" y="565144"/>
                </a:lnTo>
                <a:cubicBezTo>
                  <a:pt x="12700" y="565144"/>
                  <a:pt x="0" y="579114"/>
                  <a:pt x="0" y="594354"/>
                </a:cubicBezTo>
                <a:cubicBezTo>
                  <a:pt x="0" y="610864"/>
                  <a:pt x="13970" y="623564"/>
                  <a:pt x="29210" y="623564"/>
                </a:cubicBezTo>
                <a:lnTo>
                  <a:pt x="29210" y="623564"/>
                </a:lnTo>
                <a:lnTo>
                  <a:pt x="29210" y="623564"/>
                </a:lnTo>
                <a:cubicBezTo>
                  <a:pt x="44450" y="911851"/>
                  <a:pt x="275587" y="1142988"/>
                  <a:pt x="563874" y="1158228"/>
                </a:cubicBezTo>
                <a:lnTo>
                  <a:pt x="563874" y="1159498"/>
                </a:lnTo>
                <a:cubicBezTo>
                  <a:pt x="563874" y="1176008"/>
                  <a:pt x="577844" y="1188708"/>
                  <a:pt x="593084" y="1188708"/>
                </a:cubicBezTo>
                <a:lnTo>
                  <a:pt x="593084" y="1188708"/>
                </a:lnTo>
                <a:cubicBezTo>
                  <a:pt x="609594" y="1188708"/>
                  <a:pt x="622294" y="1174738"/>
                  <a:pt x="622294" y="1159498"/>
                </a:cubicBezTo>
                <a:lnTo>
                  <a:pt x="622294" y="1159498"/>
                </a:lnTo>
                <a:cubicBezTo>
                  <a:pt x="911851" y="1144258"/>
                  <a:pt x="1142988" y="913121"/>
                  <a:pt x="1158228" y="623564"/>
                </a:cubicBezTo>
                <a:lnTo>
                  <a:pt x="1158228" y="623564"/>
                </a:lnTo>
                <a:cubicBezTo>
                  <a:pt x="1174738" y="623564"/>
                  <a:pt x="1187438" y="609594"/>
                  <a:pt x="1187438" y="594354"/>
                </a:cubicBezTo>
                <a:cubicBezTo>
                  <a:pt x="1188708" y="579114"/>
                  <a:pt x="1176008" y="565144"/>
                  <a:pt x="1159498" y="565144"/>
                </a:cubicBezTo>
                <a:close/>
                <a:moveTo>
                  <a:pt x="1099809" y="565144"/>
                </a:moveTo>
                <a:lnTo>
                  <a:pt x="1024879" y="565144"/>
                </a:lnTo>
                <a:cubicBezTo>
                  <a:pt x="1009640" y="350516"/>
                  <a:pt x="838191" y="177798"/>
                  <a:pt x="622294" y="163828"/>
                </a:cubicBezTo>
                <a:lnTo>
                  <a:pt x="622294" y="90169"/>
                </a:lnTo>
                <a:cubicBezTo>
                  <a:pt x="878831" y="104139"/>
                  <a:pt x="1084569" y="308607"/>
                  <a:pt x="1099809" y="565144"/>
                </a:cubicBezTo>
                <a:close/>
                <a:moveTo>
                  <a:pt x="529585" y="565144"/>
                </a:moveTo>
                <a:lnTo>
                  <a:pt x="358136" y="565144"/>
                </a:lnTo>
                <a:cubicBezTo>
                  <a:pt x="372106" y="458465"/>
                  <a:pt x="455925" y="374646"/>
                  <a:pt x="562604" y="360676"/>
                </a:cubicBezTo>
                <a:lnTo>
                  <a:pt x="562604" y="530855"/>
                </a:lnTo>
                <a:cubicBezTo>
                  <a:pt x="548634" y="539744"/>
                  <a:pt x="537204" y="551174"/>
                  <a:pt x="529585" y="565144"/>
                </a:cubicBezTo>
                <a:close/>
                <a:moveTo>
                  <a:pt x="530855" y="624834"/>
                </a:moveTo>
                <a:cubicBezTo>
                  <a:pt x="537204" y="638804"/>
                  <a:pt x="548634" y="650233"/>
                  <a:pt x="562604" y="656583"/>
                </a:cubicBezTo>
                <a:lnTo>
                  <a:pt x="562604" y="829302"/>
                </a:lnTo>
                <a:cubicBezTo>
                  <a:pt x="455925" y="815332"/>
                  <a:pt x="370836" y="731513"/>
                  <a:pt x="356866" y="624834"/>
                </a:cubicBezTo>
                <a:lnTo>
                  <a:pt x="530855" y="624834"/>
                </a:lnTo>
                <a:close/>
                <a:moveTo>
                  <a:pt x="622294" y="659123"/>
                </a:moveTo>
                <a:cubicBezTo>
                  <a:pt x="637533" y="652773"/>
                  <a:pt x="648963" y="640073"/>
                  <a:pt x="656583" y="624834"/>
                </a:cubicBezTo>
                <a:lnTo>
                  <a:pt x="826761" y="624834"/>
                </a:lnTo>
                <a:cubicBezTo>
                  <a:pt x="814062" y="731513"/>
                  <a:pt x="728972" y="816602"/>
                  <a:pt x="622294" y="829302"/>
                </a:cubicBezTo>
                <a:lnTo>
                  <a:pt x="622294" y="659123"/>
                </a:lnTo>
                <a:close/>
                <a:moveTo>
                  <a:pt x="657853" y="565144"/>
                </a:moveTo>
                <a:cubicBezTo>
                  <a:pt x="650233" y="549905"/>
                  <a:pt x="638803" y="537205"/>
                  <a:pt x="622294" y="529585"/>
                </a:cubicBezTo>
                <a:lnTo>
                  <a:pt x="622294" y="360676"/>
                </a:lnTo>
                <a:cubicBezTo>
                  <a:pt x="728972" y="374646"/>
                  <a:pt x="812792" y="458465"/>
                  <a:pt x="826761" y="565144"/>
                </a:cubicBezTo>
                <a:lnTo>
                  <a:pt x="657853" y="565144"/>
                </a:lnTo>
                <a:close/>
                <a:moveTo>
                  <a:pt x="562604" y="302257"/>
                </a:moveTo>
                <a:cubicBezTo>
                  <a:pt x="422906" y="316227"/>
                  <a:pt x="312417" y="426716"/>
                  <a:pt x="298447" y="566414"/>
                </a:cubicBezTo>
                <a:lnTo>
                  <a:pt x="219708" y="566414"/>
                </a:lnTo>
                <a:cubicBezTo>
                  <a:pt x="233678" y="383536"/>
                  <a:pt x="379726" y="237488"/>
                  <a:pt x="562604" y="223518"/>
                </a:cubicBezTo>
                <a:lnTo>
                  <a:pt x="562604" y="302257"/>
                </a:lnTo>
                <a:close/>
                <a:moveTo>
                  <a:pt x="298447" y="624834"/>
                </a:moveTo>
                <a:cubicBezTo>
                  <a:pt x="312417" y="764532"/>
                  <a:pt x="422906" y="875021"/>
                  <a:pt x="562604" y="888991"/>
                </a:cubicBezTo>
                <a:lnTo>
                  <a:pt x="562604" y="967730"/>
                </a:lnTo>
                <a:cubicBezTo>
                  <a:pt x="379726" y="953760"/>
                  <a:pt x="233678" y="807712"/>
                  <a:pt x="218438" y="624834"/>
                </a:cubicBezTo>
                <a:lnTo>
                  <a:pt x="298447" y="624834"/>
                </a:lnTo>
                <a:close/>
                <a:moveTo>
                  <a:pt x="622294" y="888991"/>
                </a:moveTo>
                <a:cubicBezTo>
                  <a:pt x="761992" y="875021"/>
                  <a:pt x="872481" y="764532"/>
                  <a:pt x="886451" y="624834"/>
                </a:cubicBezTo>
                <a:lnTo>
                  <a:pt x="965190" y="624834"/>
                </a:lnTo>
                <a:cubicBezTo>
                  <a:pt x="951220" y="807712"/>
                  <a:pt x="805172" y="953760"/>
                  <a:pt x="622294" y="969000"/>
                </a:cubicBezTo>
                <a:lnTo>
                  <a:pt x="622294" y="888991"/>
                </a:lnTo>
                <a:close/>
                <a:moveTo>
                  <a:pt x="886451" y="565144"/>
                </a:moveTo>
                <a:cubicBezTo>
                  <a:pt x="872481" y="425446"/>
                  <a:pt x="761992" y="316227"/>
                  <a:pt x="622294" y="302257"/>
                </a:cubicBezTo>
                <a:lnTo>
                  <a:pt x="622294" y="223518"/>
                </a:lnTo>
                <a:cubicBezTo>
                  <a:pt x="805172" y="237488"/>
                  <a:pt x="949950" y="383536"/>
                  <a:pt x="965190" y="565144"/>
                </a:cubicBezTo>
                <a:lnTo>
                  <a:pt x="886451" y="565144"/>
                </a:lnTo>
                <a:close/>
                <a:moveTo>
                  <a:pt x="562604" y="88899"/>
                </a:moveTo>
                <a:lnTo>
                  <a:pt x="562604" y="162558"/>
                </a:lnTo>
                <a:cubicBezTo>
                  <a:pt x="346706" y="177798"/>
                  <a:pt x="175258" y="349246"/>
                  <a:pt x="160018" y="565144"/>
                </a:cubicBezTo>
                <a:lnTo>
                  <a:pt x="87629" y="565144"/>
                </a:lnTo>
                <a:cubicBezTo>
                  <a:pt x="102869" y="309877"/>
                  <a:pt x="307337" y="105409"/>
                  <a:pt x="562604" y="88899"/>
                </a:cubicBezTo>
                <a:close/>
                <a:moveTo>
                  <a:pt x="87629" y="626104"/>
                </a:moveTo>
                <a:lnTo>
                  <a:pt x="160018" y="626104"/>
                </a:lnTo>
                <a:cubicBezTo>
                  <a:pt x="175258" y="842002"/>
                  <a:pt x="347976" y="1014720"/>
                  <a:pt x="562604" y="1028689"/>
                </a:cubicBezTo>
                <a:lnTo>
                  <a:pt x="562604" y="1102349"/>
                </a:lnTo>
                <a:cubicBezTo>
                  <a:pt x="307337" y="1085839"/>
                  <a:pt x="102869" y="881371"/>
                  <a:pt x="87629" y="626104"/>
                </a:cubicBezTo>
                <a:close/>
                <a:moveTo>
                  <a:pt x="623564" y="1101079"/>
                </a:moveTo>
                <a:lnTo>
                  <a:pt x="623564" y="1027419"/>
                </a:lnTo>
                <a:cubicBezTo>
                  <a:pt x="839461" y="1012180"/>
                  <a:pt x="1010910" y="839461"/>
                  <a:pt x="1024879" y="624834"/>
                </a:cubicBezTo>
                <a:lnTo>
                  <a:pt x="1099809" y="624834"/>
                </a:lnTo>
                <a:cubicBezTo>
                  <a:pt x="1084569" y="881371"/>
                  <a:pt x="878831" y="1087109"/>
                  <a:pt x="623564" y="1101079"/>
                </a:cubicBezTo>
                <a:close/>
              </a:path>
            </a:pathLst>
          </a:custGeom>
          <a:solidFill>
            <a:schemeClr val="bg1"/>
          </a:solidFill>
          <a:ln w="12692" cap="flat">
            <a:noFill/>
            <a:prstDash val="solid"/>
            <a:miter/>
          </a:ln>
        </p:spPr>
        <p:txBody>
          <a:bodyPr rtlCol="0" anchor="ct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MX"/>
          </a:p>
        </p:txBody>
      </p:sp>
      <p:sp>
        <p:nvSpPr>
          <p:cNvPr id="28" name="TextBox 27">
            <a:extLst>
              <a:ext uri="{FF2B5EF4-FFF2-40B4-BE49-F238E27FC236}">
                <a16:creationId xmlns:a16="http://schemas.microsoft.com/office/drawing/2014/main" id="{2B42671C-5180-ADC8-F5A2-B52EA0FF8D88}"/>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258150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1690D-0B0C-0A91-8BD5-31B568EB60BC}"/>
              </a:ext>
            </a:extLst>
          </p:cNvPr>
          <p:cNvSpPr>
            <a:spLocks noGrp="1"/>
          </p:cNvSpPr>
          <p:nvPr>
            <p:ph type="title"/>
          </p:nvPr>
        </p:nvSpPr>
        <p:spPr>
          <a:xfrm>
            <a:off x="517416" y="339833"/>
            <a:ext cx="9751245" cy="399981"/>
          </a:xfrm>
        </p:spPr>
        <p:txBody>
          <a:bodyPr/>
          <a:lstStyle/>
          <a:p>
            <a:r>
              <a:rPr lang="en-GB" sz="2800" dirty="0">
                <a:latin typeface="+mn-lt"/>
              </a:rPr>
              <a:t>CONSIDERABLE REGIONAL ACTIVITY UNDERWAY</a:t>
            </a:r>
          </a:p>
        </p:txBody>
      </p:sp>
      <p:pic>
        <p:nvPicPr>
          <p:cNvPr id="2" name="Picture 1">
            <a:extLst>
              <a:ext uri="{FF2B5EF4-FFF2-40B4-BE49-F238E27FC236}">
                <a16:creationId xmlns:a16="http://schemas.microsoft.com/office/drawing/2014/main" id="{764D2A2E-839D-E23F-736C-8E31CB6863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866"/>
          <a:stretch/>
        </p:blipFill>
        <p:spPr>
          <a:xfrm>
            <a:off x="5249489" y="1035839"/>
            <a:ext cx="6726936" cy="5647764"/>
          </a:xfrm>
          <a:prstGeom prst="rect">
            <a:avLst/>
          </a:prstGeom>
        </p:spPr>
      </p:pic>
      <p:sp>
        <p:nvSpPr>
          <p:cNvPr id="5" name="TextBox 4">
            <a:extLst>
              <a:ext uri="{FF2B5EF4-FFF2-40B4-BE49-F238E27FC236}">
                <a16:creationId xmlns:a16="http://schemas.microsoft.com/office/drawing/2014/main" id="{F0F721A8-B36B-3D9C-2AA9-2C2A5E01A4D4}"/>
              </a:ext>
            </a:extLst>
          </p:cNvPr>
          <p:cNvSpPr txBox="1"/>
          <p:nvPr/>
        </p:nvSpPr>
        <p:spPr>
          <a:xfrm>
            <a:off x="215574" y="705189"/>
            <a:ext cx="4903181" cy="5657959"/>
          </a:xfrm>
          <a:prstGeom prst="rect">
            <a:avLst/>
          </a:prstGeom>
          <a:noFill/>
        </p:spPr>
        <p:txBody>
          <a:bodyPr wrap="square">
            <a:spAutoFit/>
          </a:bodyPr>
          <a:lstStyle/>
          <a:p>
            <a:pPr marL="177800" marR="4609" lvl="1">
              <a:spcBef>
                <a:spcPct val="0"/>
              </a:spcBef>
              <a:spcAft>
                <a:spcPts val="500"/>
              </a:spcAft>
              <a:buClr>
                <a:schemeClr val="bg1"/>
              </a:buClr>
              <a:buSzPct val="80000"/>
            </a:pPr>
            <a:endParaRPr lang="en-US" sz="1600" b="1" dirty="0">
              <a:solidFill>
                <a:schemeClr val="bg1"/>
              </a:solidFill>
              <a:effectLst>
                <a:outerShdw blurRad="38100" dist="38100" dir="2700000" algn="tl">
                  <a:srgbClr val="000000">
                    <a:alpha val="43137"/>
                  </a:srgbClr>
                </a:outerShdw>
              </a:effectLst>
            </a:endParaRPr>
          </a:p>
          <a:p>
            <a:pPr marL="177800" marR="4609" lvl="1">
              <a:spcBef>
                <a:spcPct val="0"/>
              </a:spcBef>
              <a:spcAft>
                <a:spcPts val="500"/>
              </a:spcAft>
              <a:buClr>
                <a:schemeClr val="bg1"/>
              </a:buClr>
              <a:buSzPct val="80000"/>
            </a:pPr>
            <a:r>
              <a:rPr lang="en-US" sz="1600" b="1" dirty="0">
                <a:solidFill>
                  <a:schemeClr val="bg1"/>
                </a:solidFill>
              </a:rPr>
              <a:t>Technical work in the broader regional area is now also being accelerated as a result of conjugate margin discoveries</a:t>
            </a:r>
          </a:p>
          <a:p>
            <a:pPr marL="463550" marR="4609" lvl="1" indent="-285750">
              <a:spcBef>
                <a:spcPct val="0"/>
              </a:spcBef>
              <a:spcAft>
                <a:spcPts val="500"/>
              </a:spcAft>
              <a:buClr>
                <a:schemeClr val="bg1"/>
              </a:buClr>
              <a:buSzPct val="80000"/>
              <a:buFont typeface="Arial" panose="020B0604020202020204" pitchFamily="34" charset="0"/>
              <a:buChar char="•"/>
            </a:pPr>
            <a:endParaRPr lang="en-US" sz="1050" b="1" dirty="0">
              <a:solidFill>
                <a:schemeClr val="bg1"/>
              </a:solidFill>
              <a:effectLst>
                <a:outerShdw blurRad="38100" dist="38100" dir="2700000" algn="tl">
                  <a:srgbClr val="000000">
                    <a:alpha val="43137"/>
                  </a:srgbClr>
                </a:outerShdw>
              </a:effectLst>
            </a:endParaRP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Argentina’s 1</a:t>
            </a:r>
            <a:r>
              <a:rPr lang="en-US" sz="1600" baseline="30000" dirty="0">
                <a:solidFill>
                  <a:schemeClr val="bg1"/>
                </a:solidFill>
                <a:effectLst>
                  <a:outerShdw blurRad="38100" dist="38100" dir="2700000" algn="tl">
                    <a:srgbClr val="000000">
                      <a:alpha val="43137"/>
                    </a:srgbClr>
                  </a:outerShdw>
                </a:effectLst>
              </a:rPr>
              <a:t>st</a:t>
            </a:r>
            <a:r>
              <a:rPr lang="en-US" sz="1600" dirty="0">
                <a:solidFill>
                  <a:schemeClr val="bg1"/>
                </a:solidFill>
                <a:effectLst>
                  <a:outerShdw blurRad="38100" dist="38100" dir="2700000" algn="tl">
                    <a:srgbClr val="000000">
                      <a:alpha val="43137"/>
                    </a:srgbClr>
                  </a:outerShdw>
                </a:effectLst>
              </a:rPr>
              <a:t> deepwater well, Argerich-1 is scheduled to spud Q2 2023</a:t>
            </a:r>
          </a:p>
          <a:p>
            <a:pPr marL="920750" marR="4609" lvl="2" indent="-285750">
              <a:spcBef>
                <a:spcPct val="0"/>
              </a:spcBef>
              <a:spcAft>
                <a:spcPts val="500"/>
              </a:spcAft>
              <a:buClr>
                <a:schemeClr val="bg1"/>
              </a:buClr>
              <a:buSzPct val="8000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Equinor operated with partners YPF and Shell</a:t>
            </a:r>
          </a:p>
          <a:p>
            <a:pPr marL="920750" marR="4609" lvl="2" indent="-285750">
              <a:spcBef>
                <a:spcPct val="0"/>
              </a:spcBef>
              <a:spcAft>
                <a:spcPts val="500"/>
              </a:spcAft>
              <a:buClr>
                <a:schemeClr val="bg1"/>
              </a:buClr>
              <a:buSzPct val="8000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300 kms offshore in </a:t>
            </a:r>
            <a:r>
              <a:rPr lang="en-US" sz="1400" dirty="0">
                <a:solidFill>
                  <a:schemeClr val="bg1"/>
                </a:solidFill>
              </a:rPr>
              <a:t>Block CAN-100</a:t>
            </a:r>
            <a:endParaRPr lang="en-US" sz="1400" dirty="0">
              <a:solidFill>
                <a:schemeClr val="bg1"/>
              </a:solidFill>
              <a:effectLst>
                <a:outerShdw blurRad="38100" dist="38100" dir="2700000" algn="tl">
                  <a:srgbClr val="000000">
                    <a:alpha val="43137"/>
                  </a:srgbClr>
                </a:outerShdw>
              </a:effectLst>
            </a:endParaRPr>
          </a:p>
          <a:p>
            <a:pPr marL="920750" marR="4609" lvl="2" indent="-285750">
              <a:spcBef>
                <a:spcPct val="0"/>
              </a:spcBef>
              <a:spcAft>
                <a:spcPts val="500"/>
              </a:spcAft>
              <a:buClr>
                <a:schemeClr val="bg1"/>
              </a:buClr>
              <a:buSzPct val="8000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Projected TD of 4,050m; water depth 1,535m</a:t>
            </a:r>
          </a:p>
          <a:p>
            <a:pPr marL="920750" marR="4609" lvl="2" indent="-285750">
              <a:spcBef>
                <a:spcPct val="0"/>
              </a:spcBef>
              <a:spcAft>
                <a:spcPts val="500"/>
              </a:spcAft>
              <a:buClr>
                <a:schemeClr val="bg1"/>
              </a:buClr>
              <a:buSzPct val="8000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Estimated to cost ~ US$100m</a:t>
            </a:r>
          </a:p>
          <a:p>
            <a:pPr marL="920750" marR="4609" lvl="2" indent="-285750">
              <a:spcBef>
                <a:spcPct val="0"/>
              </a:spcBef>
              <a:spcAft>
                <a:spcPts val="500"/>
              </a:spcAft>
              <a:buClr>
                <a:schemeClr val="bg1"/>
              </a:buClr>
              <a:buSzPct val="8000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Targeting Cretaceous basin floor sandstones similar to Venus in Namibia</a:t>
            </a:r>
          </a:p>
          <a:p>
            <a:pPr marL="920750" marR="4609" lvl="2" indent="-285750">
              <a:spcBef>
                <a:spcPct val="0"/>
              </a:spcBef>
              <a:spcAft>
                <a:spcPts val="500"/>
              </a:spcAft>
              <a:buClr>
                <a:schemeClr val="bg1"/>
              </a:buClr>
              <a:buSzPct val="80000"/>
              <a:buFont typeface="Arial" panose="020B0604020202020204" pitchFamily="34" charset="0"/>
              <a:buChar char="•"/>
            </a:pPr>
            <a:endParaRPr lang="en-US" sz="800" dirty="0">
              <a:solidFill>
                <a:schemeClr val="bg1"/>
              </a:solidFill>
              <a:effectLst>
                <a:outerShdw blurRad="38100" dist="38100" dir="2700000" algn="tl">
                  <a:srgbClr val="000000">
                    <a:alpha val="43137"/>
                  </a:srgbClr>
                </a:outerShdw>
              </a:effectLst>
            </a:endParaRP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Equinor, in conjunction with partner Argentinian national oil company YPF, is acquiring 3D seismic on Blocks CAN-100, CAN-108 &amp; CAN-114</a:t>
            </a:r>
          </a:p>
          <a:p>
            <a:pPr marL="463550" marR="4609" lvl="1" indent="-285750">
              <a:spcBef>
                <a:spcPct val="0"/>
              </a:spcBef>
              <a:spcAft>
                <a:spcPts val="500"/>
              </a:spcAft>
              <a:buClr>
                <a:schemeClr val="bg1"/>
              </a:buClr>
              <a:buSzPct val="80000"/>
              <a:buFont typeface="Arial" panose="020B0604020202020204" pitchFamily="34" charset="0"/>
              <a:buChar char="•"/>
            </a:pPr>
            <a:endParaRPr lang="en-US" sz="1100" dirty="0">
              <a:solidFill>
                <a:schemeClr val="bg1"/>
              </a:solidFill>
              <a:effectLst>
                <a:outerShdw blurRad="38100" dist="38100" dir="2700000" algn="tl">
                  <a:srgbClr val="000000">
                    <a:alpha val="43137"/>
                  </a:srgbClr>
                </a:outerShdw>
              </a:effectLst>
            </a:endParaRP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Other operators, Shell &amp; Total with partners BP and Qatar Energy, will be acquiring seismic in 2023 / 24</a:t>
            </a:r>
          </a:p>
          <a:p>
            <a:pPr marL="357188" marR="4609" lvl="1" indent="-179388">
              <a:spcBef>
                <a:spcPct val="0"/>
              </a:spcBef>
              <a:spcAft>
                <a:spcPts val="500"/>
              </a:spcAft>
              <a:buClr>
                <a:schemeClr val="bg1"/>
              </a:buClr>
              <a:buSzPct val="80000"/>
              <a:buFont typeface="Arial" panose="020B0604020202020204" pitchFamily="34" charset="0"/>
              <a:buChar char="•"/>
            </a:pPr>
            <a:endParaRPr lang="en-SG" dirty="0">
              <a:solidFill>
                <a:schemeClr val="bg1"/>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8B2176-D759-1AF6-E69B-D52EA2BDFEF8}"/>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pic>
        <p:nvPicPr>
          <p:cNvPr id="6" name="Picture 5">
            <a:extLst>
              <a:ext uri="{FF2B5EF4-FFF2-40B4-BE49-F238E27FC236}">
                <a16:creationId xmlns:a16="http://schemas.microsoft.com/office/drawing/2014/main" id="{BAF0C7E5-3753-0844-7582-A1703CAE0169}"/>
              </a:ext>
            </a:extLst>
          </p:cNvPr>
          <p:cNvPicPr>
            <a:picLocks noChangeAspect="1"/>
          </p:cNvPicPr>
          <p:nvPr/>
        </p:nvPicPr>
        <p:blipFill>
          <a:blip r:embed="rId4"/>
          <a:stretch>
            <a:fillRect/>
          </a:stretch>
        </p:blipFill>
        <p:spPr>
          <a:xfrm>
            <a:off x="7685614" y="4788815"/>
            <a:ext cx="210189" cy="222100"/>
          </a:xfrm>
          <a:prstGeom prst="rect">
            <a:avLst/>
          </a:prstGeom>
        </p:spPr>
      </p:pic>
      <p:pic>
        <p:nvPicPr>
          <p:cNvPr id="7" name="Picture 6">
            <a:extLst>
              <a:ext uri="{FF2B5EF4-FFF2-40B4-BE49-F238E27FC236}">
                <a16:creationId xmlns:a16="http://schemas.microsoft.com/office/drawing/2014/main" id="{9A5FA359-15C3-235D-F924-A217F382F589}"/>
              </a:ext>
            </a:extLst>
          </p:cNvPr>
          <p:cNvPicPr>
            <a:picLocks noChangeAspect="1"/>
          </p:cNvPicPr>
          <p:nvPr/>
        </p:nvPicPr>
        <p:blipFill rotWithShape="1">
          <a:blip r:embed="rId5"/>
          <a:srcRect r="88747" b="81399"/>
          <a:stretch/>
        </p:blipFill>
        <p:spPr>
          <a:xfrm>
            <a:off x="7895804" y="4788815"/>
            <a:ext cx="226446" cy="285742"/>
          </a:xfrm>
          <a:prstGeom prst="rect">
            <a:avLst/>
          </a:prstGeom>
        </p:spPr>
      </p:pic>
      <p:pic>
        <p:nvPicPr>
          <p:cNvPr id="8" name="Picture 7">
            <a:extLst>
              <a:ext uri="{FF2B5EF4-FFF2-40B4-BE49-F238E27FC236}">
                <a16:creationId xmlns:a16="http://schemas.microsoft.com/office/drawing/2014/main" id="{CB1AEC50-4384-873B-BEA9-D66B0B780108}"/>
              </a:ext>
            </a:extLst>
          </p:cNvPr>
          <p:cNvPicPr>
            <a:picLocks noChangeAspect="1"/>
          </p:cNvPicPr>
          <p:nvPr/>
        </p:nvPicPr>
        <p:blipFill>
          <a:blip r:embed="rId6"/>
          <a:stretch>
            <a:fillRect/>
          </a:stretch>
        </p:blipFill>
        <p:spPr>
          <a:xfrm>
            <a:off x="8099792" y="4791397"/>
            <a:ext cx="210189" cy="212965"/>
          </a:xfrm>
          <a:prstGeom prst="rect">
            <a:avLst/>
          </a:prstGeom>
        </p:spPr>
      </p:pic>
    </p:spTree>
    <p:extLst>
      <p:ext uri="{BB962C8B-B14F-4D97-AF65-F5344CB8AC3E}">
        <p14:creationId xmlns:p14="http://schemas.microsoft.com/office/powerpoint/2010/main" val="15589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1690D-0B0C-0A91-8BD5-31B568EB60BC}"/>
              </a:ext>
            </a:extLst>
          </p:cNvPr>
          <p:cNvSpPr>
            <a:spLocks noGrp="1"/>
          </p:cNvSpPr>
          <p:nvPr>
            <p:ph type="title"/>
          </p:nvPr>
        </p:nvSpPr>
        <p:spPr>
          <a:xfrm>
            <a:off x="448960" y="339833"/>
            <a:ext cx="8943094" cy="399981"/>
          </a:xfrm>
        </p:spPr>
        <p:txBody>
          <a:bodyPr/>
          <a:lstStyle/>
          <a:p>
            <a:r>
              <a:rPr lang="en-GB" sz="2800" dirty="0">
                <a:latin typeface="+mn-lt"/>
              </a:rPr>
              <a:t>URUGUAY HAS BECOME A NEW GLOBAL HOTSPOT</a:t>
            </a:r>
          </a:p>
        </p:txBody>
      </p:sp>
      <p:sp>
        <p:nvSpPr>
          <p:cNvPr id="16" name="TextBox 15">
            <a:extLst>
              <a:ext uri="{FF2B5EF4-FFF2-40B4-BE49-F238E27FC236}">
                <a16:creationId xmlns:a16="http://schemas.microsoft.com/office/drawing/2014/main" id="{AB89C46C-4CD0-3878-71FE-5014E53E3BC4}"/>
              </a:ext>
            </a:extLst>
          </p:cNvPr>
          <p:cNvSpPr txBox="1"/>
          <p:nvPr/>
        </p:nvSpPr>
        <p:spPr>
          <a:xfrm>
            <a:off x="182806" y="830945"/>
            <a:ext cx="11937476" cy="2413481"/>
          </a:xfrm>
          <a:prstGeom prst="rect">
            <a:avLst/>
          </a:prstGeom>
          <a:noFill/>
        </p:spPr>
        <p:txBody>
          <a:bodyPr wrap="square">
            <a:spAutoFit/>
          </a:bodyPr>
          <a:lstStyle/>
          <a:p>
            <a:pPr marL="177800" marR="4609" lvl="1">
              <a:spcBef>
                <a:spcPct val="0"/>
              </a:spcBef>
              <a:spcAft>
                <a:spcPts val="500"/>
              </a:spcAft>
              <a:buClr>
                <a:schemeClr val="bg1"/>
              </a:buClr>
              <a:buSzPct val="80000"/>
            </a:pPr>
            <a:r>
              <a:rPr lang="en-GB" sz="1600" b="1" dirty="0">
                <a:solidFill>
                  <a:schemeClr val="bg1"/>
                </a:solidFill>
                <a:effectLst/>
                <a:ea typeface="Calibri" panose="020F0502020204030204" pitchFamily="34" charset="0"/>
                <a:cs typeface="Times New Roman" panose="02020603050405020304" pitchFamily="18" charset="0"/>
              </a:rPr>
              <a:t>The technical impact </a:t>
            </a:r>
            <a:r>
              <a:rPr lang="en-GB" sz="1600" b="1" dirty="0">
                <a:solidFill>
                  <a:schemeClr val="bg1"/>
                </a:solidFill>
                <a:ea typeface="Calibri" panose="020F0502020204030204" pitchFamily="34" charset="0"/>
                <a:cs typeface="Times New Roman" panose="02020603050405020304" pitchFamily="18" charset="0"/>
              </a:rPr>
              <a:t>of Venus and Graff / Jonker has already resulted in</a:t>
            </a:r>
            <a:r>
              <a:rPr lang="en-GB" sz="1600" b="1" dirty="0">
                <a:solidFill>
                  <a:schemeClr val="bg1"/>
                </a:solidFill>
                <a:effectLst/>
                <a:ea typeface="Calibri" panose="020F0502020204030204" pitchFamily="34" charset="0"/>
                <a:cs typeface="Times New Roman" panose="02020603050405020304" pitchFamily="18" charset="0"/>
              </a:rPr>
              <a:t> Uruguay</a:t>
            </a:r>
            <a:r>
              <a:rPr lang="en-US" sz="1600" b="1" dirty="0">
                <a:solidFill>
                  <a:schemeClr val="bg1"/>
                </a:solidFill>
                <a:effectLst>
                  <a:outerShdw blurRad="38100" dist="38100" dir="2700000" algn="tl">
                    <a:srgbClr val="000000">
                      <a:alpha val="43137"/>
                    </a:srgbClr>
                  </a:outerShdw>
                </a:effectLst>
              </a:rPr>
              <a:t> becoming a new global exploration hotspot </a:t>
            </a: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CEG was the first company to enter Uruguay in 2020, pre-dating conjugate margin discoveries offshore Namibia – at the </a:t>
            </a:r>
            <a:r>
              <a:rPr lang="en-SG" sz="1600" dirty="0">
                <a:solidFill>
                  <a:schemeClr val="bg1"/>
                </a:solidFill>
                <a:effectLst/>
                <a:ea typeface="Calibri" panose="020F0502020204030204" pitchFamily="34" charset="0"/>
                <a:cs typeface="Times New Roman" panose="02020603050405020304" pitchFamily="18" charset="0"/>
              </a:rPr>
              <a:t>start</a:t>
            </a:r>
            <a:br>
              <a:rPr lang="en-SG" sz="1600" dirty="0">
                <a:solidFill>
                  <a:schemeClr val="bg1"/>
                </a:solidFill>
                <a:effectLst/>
                <a:ea typeface="Calibri" panose="020F0502020204030204" pitchFamily="34" charset="0"/>
                <a:cs typeface="Times New Roman" panose="02020603050405020304" pitchFamily="18" charset="0"/>
              </a:rPr>
            </a:br>
            <a:r>
              <a:rPr lang="en-SG" sz="1600" dirty="0">
                <a:solidFill>
                  <a:schemeClr val="bg1"/>
                </a:solidFill>
                <a:effectLst/>
                <a:ea typeface="Calibri" panose="020F0502020204030204" pitchFamily="34" charset="0"/>
                <a:cs typeface="Times New Roman" panose="02020603050405020304" pitchFamily="18" charset="0"/>
              </a:rPr>
              <a:t> of 2022, CEG was the only licence holder in Uruguay, having bid a modest initial work program and no drilling obligation </a:t>
            </a: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In 2022, Shell, APA (formerly Apache) and YPF were awarded five blocks with substantial work programs </a:t>
            </a:r>
            <a:br>
              <a:rPr lang="en-US" sz="1600" dirty="0">
                <a:solidFill>
                  <a:schemeClr val="bg1"/>
                </a:solidFill>
                <a:effectLst>
                  <a:outerShdw blurRad="38100" dist="38100" dir="2700000" algn="tl">
                    <a:srgbClr val="000000">
                      <a:alpha val="43137"/>
                    </a:srgbClr>
                  </a:outerShdw>
                </a:effectLst>
              </a:rPr>
            </a:br>
            <a:r>
              <a:rPr lang="en-US" sz="1600" dirty="0">
                <a:solidFill>
                  <a:schemeClr val="bg1"/>
                </a:solidFill>
                <a:effectLst>
                  <a:outerShdw blurRad="38100" dist="38100" dir="2700000" algn="tl">
                    <a:srgbClr val="000000">
                      <a:alpha val="43137"/>
                    </a:srgbClr>
                  </a:outerShdw>
                </a:effectLst>
              </a:rPr>
              <a:t>(unsuccessful qualified parties / bidders included </a:t>
            </a:r>
            <a:r>
              <a:rPr lang="en-US" sz="1600" dirty="0" err="1">
                <a:solidFill>
                  <a:schemeClr val="bg1"/>
                </a:solidFill>
                <a:effectLst>
                  <a:outerShdw blurRad="38100" dist="38100" dir="2700000" algn="tl">
                    <a:srgbClr val="000000">
                      <a:alpha val="43137"/>
                    </a:srgbClr>
                  </a:outerShdw>
                </a:effectLst>
              </a:rPr>
              <a:t>TotalEnerges</a:t>
            </a:r>
            <a:r>
              <a:rPr lang="en-US" sz="1600" dirty="0">
                <a:solidFill>
                  <a:schemeClr val="bg1"/>
                </a:solidFill>
                <a:effectLst>
                  <a:outerShdw blurRad="38100" dist="38100" dir="2700000" algn="tl">
                    <a:srgbClr val="000000">
                      <a:alpha val="43137"/>
                    </a:srgbClr>
                  </a:outerShdw>
                </a:effectLst>
              </a:rPr>
              <a:t>, CNOOC, Qatar Energy and OXY)</a:t>
            </a:r>
          </a:p>
          <a:p>
            <a:pPr marL="463550" marR="4609" lvl="1" indent="-285750">
              <a:spcBef>
                <a:spcPct val="0"/>
              </a:spcBef>
              <a:spcAft>
                <a:spcPts val="500"/>
              </a:spcAft>
              <a:buClr>
                <a:schemeClr val="bg1"/>
              </a:buClr>
              <a:buSzPct val="80000"/>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AREA OFF-3, a shallow water to shelf margin </a:t>
            </a:r>
            <a:r>
              <a:rPr lang="en-US" sz="1600" dirty="0" err="1">
                <a:solidFill>
                  <a:schemeClr val="bg1"/>
                </a:solidFill>
                <a:effectLst>
                  <a:outerShdw blurRad="38100" dist="38100" dir="2700000" algn="tl">
                    <a:srgbClr val="000000">
                      <a:alpha val="43137"/>
                    </a:srgbClr>
                  </a:outerShdw>
                </a:effectLst>
              </a:rPr>
              <a:t>licence</a:t>
            </a:r>
            <a:r>
              <a:rPr lang="en-US" sz="1600" dirty="0">
                <a:solidFill>
                  <a:schemeClr val="bg1"/>
                </a:solidFill>
                <a:effectLst>
                  <a:outerShdw blurRad="38100" dist="38100" dir="2700000" algn="tl">
                    <a:srgbClr val="000000">
                      <a:alpha val="43137"/>
                    </a:srgbClr>
                  </a:outerShdw>
                </a:effectLst>
              </a:rPr>
              <a:t>, is now the sole remaining offshore acreage open for </a:t>
            </a:r>
            <a:r>
              <a:rPr lang="en-US" sz="1600" dirty="0" err="1">
                <a:solidFill>
                  <a:schemeClr val="bg1"/>
                </a:solidFill>
                <a:effectLst>
                  <a:outerShdw blurRad="38100" dist="38100" dir="2700000" algn="tl">
                    <a:srgbClr val="000000">
                      <a:alpha val="43137"/>
                    </a:srgbClr>
                  </a:outerShdw>
                </a:effectLst>
              </a:rPr>
              <a:t>licencing</a:t>
            </a:r>
            <a:r>
              <a:rPr lang="en-US" sz="1600" dirty="0">
                <a:solidFill>
                  <a:schemeClr val="bg1"/>
                </a:solidFill>
                <a:effectLst>
                  <a:outerShdw blurRad="38100" dist="38100" dir="2700000" algn="tl">
                    <a:srgbClr val="000000">
                      <a:alpha val="43137"/>
                    </a:srgbClr>
                  </a:outerShdw>
                </a:effectLst>
              </a:rPr>
              <a:t> in Uruguay </a:t>
            </a:r>
          </a:p>
          <a:p>
            <a:pPr marL="177800" marR="4609" lvl="1">
              <a:spcBef>
                <a:spcPct val="0"/>
              </a:spcBef>
              <a:spcAft>
                <a:spcPts val="500"/>
              </a:spcAft>
              <a:buClr>
                <a:schemeClr val="bg1"/>
              </a:buClr>
              <a:buSzPct val="80000"/>
            </a:pPr>
            <a:endParaRPr lang="en-US" sz="1600" b="1" dirty="0">
              <a:solidFill>
                <a:schemeClr val="bg1"/>
              </a:solidFill>
              <a:effectLst>
                <a:outerShdw blurRad="38100" dist="38100" dir="2700000" algn="tl">
                  <a:srgbClr val="000000">
                    <a:alpha val="43137"/>
                  </a:srgbClr>
                </a:outerShdw>
              </a:effectLst>
            </a:endParaRPr>
          </a:p>
          <a:p>
            <a:pPr marL="357188" marR="4609" lvl="1" indent="-179388">
              <a:spcBef>
                <a:spcPct val="0"/>
              </a:spcBef>
              <a:spcAft>
                <a:spcPts val="500"/>
              </a:spcAft>
              <a:buClr>
                <a:schemeClr val="bg1"/>
              </a:buClr>
              <a:buSzPct val="80000"/>
              <a:buFont typeface="Arial" panose="020B0604020202020204" pitchFamily="34" charset="0"/>
              <a:buChar char="•"/>
            </a:pPr>
            <a:endParaRPr lang="en-SG" dirty="0">
              <a:solidFill>
                <a:schemeClr val="bg1"/>
              </a:solidFill>
              <a:effectLst/>
              <a:ea typeface="Calibri" panose="020F0502020204030204" pitchFamily="34" charset="0"/>
              <a:cs typeface="Times New Roman" panose="02020603050405020304" pitchFamily="18" charset="0"/>
            </a:endParaRPr>
          </a:p>
        </p:txBody>
      </p:sp>
      <p:graphicFrame>
        <p:nvGraphicFramePr>
          <p:cNvPr id="31" name="Table 31">
            <a:extLst>
              <a:ext uri="{FF2B5EF4-FFF2-40B4-BE49-F238E27FC236}">
                <a16:creationId xmlns:a16="http://schemas.microsoft.com/office/drawing/2014/main" id="{BA8127D9-38CE-18BC-0A33-5E2B7424B6F9}"/>
              </a:ext>
            </a:extLst>
          </p:cNvPr>
          <p:cNvGraphicFramePr>
            <a:graphicFrameLocks noGrp="1"/>
          </p:cNvGraphicFramePr>
          <p:nvPr>
            <p:extLst>
              <p:ext uri="{D42A27DB-BD31-4B8C-83A1-F6EECF244321}">
                <p14:modId xmlns:p14="http://schemas.microsoft.com/office/powerpoint/2010/main" val="3909347495"/>
              </p:ext>
            </p:extLst>
          </p:nvPr>
        </p:nvGraphicFramePr>
        <p:xfrm>
          <a:off x="6376800" y="2667564"/>
          <a:ext cx="5705856" cy="3581400"/>
        </p:xfrm>
        <a:graphic>
          <a:graphicData uri="http://schemas.openxmlformats.org/drawingml/2006/table">
            <a:tbl>
              <a:tblPr firstRow="1" bandRow="1">
                <a:tableStyleId>{5C22544A-7EE6-4342-B048-85BDC9FD1C3A}</a:tableStyleId>
              </a:tblPr>
              <a:tblGrid>
                <a:gridCol w="1065218">
                  <a:extLst>
                    <a:ext uri="{9D8B030D-6E8A-4147-A177-3AD203B41FA5}">
                      <a16:colId xmlns:a16="http://schemas.microsoft.com/office/drawing/2014/main" val="3387683832"/>
                    </a:ext>
                  </a:extLst>
                </a:gridCol>
                <a:gridCol w="632291">
                  <a:extLst>
                    <a:ext uri="{9D8B030D-6E8A-4147-A177-3AD203B41FA5}">
                      <a16:colId xmlns:a16="http://schemas.microsoft.com/office/drawing/2014/main" val="3380598505"/>
                    </a:ext>
                  </a:extLst>
                </a:gridCol>
                <a:gridCol w="793247">
                  <a:extLst>
                    <a:ext uri="{9D8B030D-6E8A-4147-A177-3AD203B41FA5}">
                      <a16:colId xmlns:a16="http://schemas.microsoft.com/office/drawing/2014/main" val="3133564522"/>
                    </a:ext>
                  </a:extLst>
                </a:gridCol>
                <a:gridCol w="2106557">
                  <a:extLst>
                    <a:ext uri="{9D8B030D-6E8A-4147-A177-3AD203B41FA5}">
                      <a16:colId xmlns:a16="http://schemas.microsoft.com/office/drawing/2014/main" val="3225996464"/>
                    </a:ext>
                  </a:extLst>
                </a:gridCol>
                <a:gridCol w="1108543">
                  <a:extLst>
                    <a:ext uri="{9D8B030D-6E8A-4147-A177-3AD203B41FA5}">
                      <a16:colId xmlns:a16="http://schemas.microsoft.com/office/drawing/2014/main" val="1494584198"/>
                    </a:ext>
                  </a:extLst>
                </a:gridCol>
              </a:tblGrid>
              <a:tr h="457348">
                <a:tc>
                  <a:txBody>
                    <a:bodyPr/>
                    <a:lstStyle/>
                    <a:p>
                      <a:pPr algn="ctr"/>
                      <a:r>
                        <a:rPr lang="en-US" sz="1400" b="1" dirty="0">
                          <a:solidFill>
                            <a:schemeClr val="bg1"/>
                          </a:solidFill>
                        </a:rPr>
                        <a:t>AREA / HOLDER</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WI %</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AWARD</a:t>
                      </a:r>
                    </a:p>
                    <a:p>
                      <a:pPr algn="ctr"/>
                      <a:r>
                        <a:rPr lang="en-US" sz="1400" b="1" dirty="0">
                          <a:solidFill>
                            <a:schemeClr val="bg1"/>
                          </a:solidFill>
                        </a:rPr>
                        <a:t>DATE</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WORK PROGRAM</a:t>
                      </a:r>
                    </a:p>
                    <a:p>
                      <a:pPr algn="ctr"/>
                      <a:r>
                        <a:rPr lang="en-US" sz="1400" b="1" dirty="0">
                          <a:solidFill>
                            <a:schemeClr val="bg1"/>
                          </a:solidFill>
                        </a:rPr>
                        <a:t>COMMITTMENT</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ESTIMATED</a:t>
                      </a:r>
                    </a:p>
                    <a:p>
                      <a:pPr algn="ctr"/>
                      <a:r>
                        <a:rPr lang="en-US" sz="1400" b="1" dirty="0">
                          <a:solidFill>
                            <a:schemeClr val="bg1"/>
                          </a:solidFill>
                        </a:rPr>
                        <a:t>WP VALUE</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8151047"/>
                  </a:ext>
                </a:extLst>
              </a:tr>
              <a:tr h="524605">
                <a:tc>
                  <a:txBody>
                    <a:bodyPr/>
                    <a:lstStyle/>
                    <a:p>
                      <a:pPr algn="ctr"/>
                      <a:r>
                        <a:rPr lang="en-US" sz="1100" b="0" dirty="0">
                          <a:solidFill>
                            <a:schemeClr val="bg1"/>
                          </a:solidFill>
                        </a:rPr>
                        <a:t>AREA OFF-1</a:t>
                      </a:r>
                    </a:p>
                    <a:p>
                      <a:pPr algn="ctr"/>
                      <a:r>
                        <a:rPr lang="en-US" sz="1100" b="0" dirty="0">
                          <a:solidFill>
                            <a:schemeClr val="bg1"/>
                          </a:solidFill>
                        </a:rPr>
                        <a:t>CEG</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100</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May 2020</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bg1"/>
                          </a:solidFill>
                        </a:rPr>
                        <a:t>2D seismic </a:t>
                      </a:r>
                      <a:r>
                        <a:rPr lang="en-US" sz="1100" b="0" dirty="0" err="1">
                          <a:solidFill>
                            <a:schemeClr val="bg1"/>
                          </a:solidFill>
                        </a:rPr>
                        <a:t>licencing</a:t>
                      </a:r>
                      <a:endParaRPr lang="en-US" sz="1100" b="0" dirty="0">
                        <a:solidFill>
                          <a:schemeClr val="bg1"/>
                        </a:solidFill>
                      </a:endParaRPr>
                    </a:p>
                    <a:p>
                      <a:pPr algn="l"/>
                      <a:r>
                        <a:rPr lang="en-US" sz="1100" b="0" dirty="0">
                          <a:solidFill>
                            <a:schemeClr val="bg1"/>
                          </a:solidFill>
                        </a:rPr>
                        <a:t>&amp; reprocessing</a:t>
                      </a:r>
                    </a:p>
                    <a:p>
                      <a:pPr algn="l"/>
                      <a:r>
                        <a:rPr lang="en-US" sz="1100" b="0" dirty="0">
                          <a:solidFill>
                            <a:schemeClr val="bg1"/>
                          </a:solidFill>
                        </a:rPr>
                        <a:t>G&amp;G Studies</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 US$1m</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790871"/>
                  </a:ext>
                </a:extLst>
              </a:tr>
              <a:tr h="376639">
                <a:tc>
                  <a:txBody>
                    <a:bodyPr/>
                    <a:lstStyle/>
                    <a:p>
                      <a:pPr algn="ctr"/>
                      <a:r>
                        <a:rPr lang="en-US" sz="1100" b="0" dirty="0">
                          <a:solidFill>
                            <a:schemeClr val="bg1"/>
                          </a:solidFill>
                        </a:rPr>
                        <a:t>AREA OFF-2</a:t>
                      </a:r>
                    </a:p>
                    <a:p>
                      <a:pPr algn="ctr"/>
                      <a:r>
                        <a:rPr lang="en-US" sz="1100" b="0" dirty="0">
                          <a:solidFill>
                            <a:schemeClr val="bg1"/>
                          </a:solidFill>
                        </a:rPr>
                        <a:t>SHELL </a:t>
                      </a:r>
                      <a:br>
                        <a:rPr lang="en-US" sz="1100" b="0" dirty="0">
                          <a:solidFill>
                            <a:schemeClr val="bg1"/>
                          </a:solidFill>
                        </a:rPr>
                      </a:br>
                      <a:r>
                        <a:rPr lang="en-US" sz="1100" b="0" dirty="0">
                          <a:solidFill>
                            <a:schemeClr val="bg1"/>
                          </a:solidFill>
                        </a:rPr>
                        <a:t>(APA also bid)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100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May 2022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bg1"/>
                          </a:solidFill>
                        </a:rPr>
                        <a:t>Gravity &amp; Magnetic</a:t>
                      </a:r>
                    </a:p>
                    <a:p>
                      <a:pPr algn="l"/>
                      <a:r>
                        <a:rPr lang="en-US" sz="1100" b="0" dirty="0">
                          <a:solidFill>
                            <a:schemeClr val="bg1"/>
                          </a:solidFill>
                        </a:rPr>
                        <a:t>3D reprocessing</a:t>
                      </a:r>
                    </a:p>
                    <a:p>
                      <a:pPr algn="l"/>
                      <a:r>
                        <a:rPr lang="en-US" sz="1100" b="0" dirty="0">
                          <a:solidFill>
                            <a:schemeClr val="bg1"/>
                          </a:solidFill>
                        </a:rPr>
                        <a:t>G&amp;G Studies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US$10m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378623"/>
                  </a:ext>
                </a:extLst>
              </a:tr>
              <a:tr h="376639">
                <a:tc>
                  <a:txBody>
                    <a:bodyPr/>
                    <a:lstStyle/>
                    <a:p>
                      <a:pPr algn="ctr"/>
                      <a:r>
                        <a:rPr lang="en-US" sz="1100" b="0" dirty="0">
                          <a:solidFill>
                            <a:schemeClr val="bg1"/>
                          </a:solidFill>
                        </a:rPr>
                        <a:t>AREA OFF-6</a:t>
                      </a:r>
                    </a:p>
                    <a:p>
                      <a:pPr algn="ctr"/>
                      <a:r>
                        <a:rPr lang="en-US" sz="1100" b="0" dirty="0">
                          <a:solidFill>
                            <a:schemeClr val="bg1"/>
                          </a:solidFill>
                        </a:rPr>
                        <a:t>APA</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100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May 2022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bg1"/>
                          </a:solidFill>
                        </a:rPr>
                        <a:t>Drilling one well in Period 1</a:t>
                      </a:r>
                    </a:p>
                    <a:p>
                      <a:pPr algn="l"/>
                      <a:r>
                        <a:rPr lang="en-US" sz="1100" b="0" dirty="0">
                          <a:solidFill>
                            <a:schemeClr val="bg1"/>
                          </a:solidFill>
                        </a:rPr>
                        <a:t>Data </a:t>
                      </a:r>
                      <a:r>
                        <a:rPr lang="en-US" sz="1100" b="0" dirty="0" err="1">
                          <a:solidFill>
                            <a:schemeClr val="bg1"/>
                          </a:solidFill>
                        </a:rPr>
                        <a:t>licencing</a:t>
                      </a:r>
                      <a:r>
                        <a:rPr lang="en-US" sz="1100" b="0" dirty="0">
                          <a:solidFill>
                            <a:schemeClr val="bg1"/>
                          </a:solidFill>
                        </a:rPr>
                        <a:t>; G&amp;G Studies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US$125m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665618"/>
                  </a:ext>
                </a:extLst>
              </a:tr>
              <a:tr h="376639">
                <a:tc>
                  <a:txBody>
                    <a:bodyPr/>
                    <a:lstStyle/>
                    <a:p>
                      <a:pPr algn="ctr"/>
                      <a:r>
                        <a:rPr lang="en-US" sz="1100" b="0" dirty="0">
                          <a:solidFill>
                            <a:schemeClr val="bg1"/>
                          </a:solidFill>
                        </a:rPr>
                        <a:t>AREA OFF-7</a:t>
                      </a:r>
                    </a:p>
                    <a:p>
                      <a:pPr algn="ctr"/>
                      <a:r>
                        <a:rPr lang="en-US" sz="1100" b="0" dirty="0">
                          <a:solidFill>
                            <a:schemeClr val="bg1"/>
                          </a:solidFill>
                        </a:rPr>
                        <a:t>SHELL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100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May 2022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bg1"/>
                          </a:solidFill>
                        </a:rPr>
                        <a:t>Gravity &amp; Magnetic</a:t>
                      </a:r>
                    </a:p>
                    <a:p>
                      <a:pPr algn="l"/>
                      <a:r>
                        <a:rPr lang="en-US" sz="1100" b="0" dirty="0">
                          <a:solidFill>
                            <a:schemeClr val="bg1"/>
                          </a:solidFill>
                        </a:rPr>
                        <a:t>3D reprocessing; G&amp;G Studies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US$10m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992261"/>
                  </a:ext>
                </a:extLst>
              </a:tr>
              <a:tr h="547864">
                <a:tc>
                  <a:txBody>
                    <a:bodyPr/>
                    <a:lstStyle/>
                    <a:p>
                      <a:pPr algn="ctr"/>
                      <a:r>
                        <a:rPr lang="en-US" sz="1100" b="0" dirty="0">
                          <a:solidFill>
                            <a:schemeClr val="bg1"/>
                          </a:solidFill>
                        </a:rPr>
                        <a:t>AREA OFF-4</a:t>
                      </a:r>
                    </a:p>
                    <a:p>
                      <a:pPr algn="ctr"/>
                      <a:r>
                        <a:rPr lang="en-US" sz="1100" b="0" dirty="0">
                          <a:solidFill>
                            <a:schemeClr val="bg1"/>
                          </a:solidFill>
                        </a:rPr>
                        <a:t>APA &amp;  SHELL*</a:t>
                      </a:r>
                    </a:p>
                    <a:p>
                      <a:pPr algn="ctr"/>
                      <a:r>
                        <a:rPr lang="en-US" sz="1100" b="0" dirty="0">
                          <a:solidFill>
                            <a:schemeClr val="bg1"/>
                          </a:solidFill>
                        </a:rPr>
                        <a:t>(YPF also bid)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60/40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Nov 2022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bg1"/>
                          </a:solidFill>
                        </a:rPr>
                        <a:t>Acquisition of </a:t>
                      </a:r>
                    </a:p>
                    <a:p>
                      <a:pPr algn="l"/>
                      <a:r>
                        <a:rPr lang="en-US" sz="1100" b="0" dirty="0">
                          <a:solidFill>
                            <a:schemeClr val="bg1"/>
                          </a:solidFill>
                        </a:rPr>
                        <a:t>2500 km</a:t>
                      </a:r>
                      <a:r>
                        <a:rPr lang="en-US" sz="1100" b="0" baseline="30000" dirty="0">
                          <a:solidFill>
                            <a:schemeClr val="bg1"/>
                          </a:solidFill>
                        </a:rPr>
                        <a:t>2</a:t>
                      </a:r>
                      <a:r>
                        <a:rPr lang="en-US" sz="1100" b="0" dirty="0">
                          <a:solidFill>
                            <a:schemeClr val="bg1"/>
                          </a:solidFill>
                        </a:rPr>
                        <a:t> 3D seismic</a:t>
                      </a:r>
                      <a:endParaRPr lang="en-US" sz="1100" b="0" baseline="30000" dirty="0">
                        <a:solidFill>
                          <a:schemeClr val="bg1"/>
                        </a:solidFill>
                      </a:endParaRPr>
                    </a:p>
                    <a:p>
                      <a:pPr algn="l"/>
                      <a:r>
                        <a:rPr lang="en-US" sz="1100" b="0" dirty="0">
                          <a:solidFill>
                            <a:schemeClr val="bg1"/>
                          </a:solidFill>
                        </a:rPr>
                        <a:t>Data </a:t>
                      </a:r>
                      <a:r>
                        <a:rPr lang="en-US" sz="1100" b="0" dirty="0" err="1">
                          <a:solidFill>
                            <a:schemeClr val="bg1"/>
                          </a:solidFill>
                        </a:rPr>
                        <a:t>licencing</a:t>
                      </a:r>
                      <a:r>
                        <a:rPr lang="en-US" sz="1100" b="0" dirty="0">
                          <a:solidFill>
                            <a:schemeClr val="bg1"/>
                          </a:solidFill>
                        </a:rPr>
                        <a:t> + G&amp;G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bg1"/>
                          </a:solidFill>
                        </a:rPr>
                        <a:t>US$40m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008724"/>
                  </a:ext>
                </a:extLst>
              </a:tr>
              <a:tr h="286551">
                <a:tc>
                  <a:txBody>
                    <a:bodyPr/>
                    <a:lstStyle/>
                    <a:p>
                      <a:pPr algn="ctr"/>
                      <a:r>
                        <a:rPr lang="en-US" sz="1100" b="0" dirty="0">
                          <a:solidFill>
                            <a:schemeClr val="bg1"/>
                          </a:solidFill>
                        </a:rPr>
                        <a:t>AREA OFF-5</a:t>
                      </a:r>
                    </a:p>
                    <a:p>
                      <a:pPr algn="ctr"/>
                      <a:r>
                        <a:rPr lang="en-US" sz="1100" b="0" dirty="0">
                          <a:solidFill>
                            <a:schemeClr val="bg1"/>
                          </a:solidFill>
                        </a:rPr>
                        <a:t>YPF</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100" b="0" dirty="0">
                          <a:solidFill>
                            <a:schemeClr val="bg1"/>
                          </a:solidFill>
                        </a:rPr>
                        <a:t>100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100" b="0" dirty="0">
                          <a:solidFill>
                            <a:schemeClr val="bg1"/>
                          </a:solidFill>
                        </a:rPr>
                        <a:t>Nov 2022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100" b="0" dirty="0">
                          <a:solidFill>
                            <a:schemeClr val="bg1"/>
                          </a:solidFill>
                        </a:rPr>
                        <a:t>Gravity &amp; Magnetic</a:t>
                      </a:r>
                    </a:p>
                    <a:p>
                      <a:pPr algn="l"/>
                      <a:r>
                        <a:rPr lang="en-US" sz="1100" b="0" dirty="0">
                          <a:solidFill>
                            <a:schemeClr val="bg1"/>
                          </a:solidFill>
                        </a:rPr>
                        <a:t>3D reprocessing; G&amp;G Studies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100" b="0" dirty="0">
                          <a:solidFill>
                            <a:schemeClr val="bg1"/>
                          </a:solidFill>
                        </a:rPr>
                        <a:t>US$10m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1117009"/>
                  </a:ext>
                </a:extLst>
              </a:tr>
            </a:tbl>
          </a:graphicData>
        </a:graphic>
      </p:graphicFrame>
      <p:pic>
        <p:nvPicPr>
          <p:cNvPr id="4" name="Picture 3">
            <a:extLst>
              <a:ext uri="{FF2B5EF4-FFF2-40B4-BE49-F238E27FC236}">
                <a16:creationId xmlns:a16="http://schemas.microsoft.com/office/drawing/2014/main" id="{2AF156B8-4154-E746-5643-A7810E7C10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688" y="2667564"/>
            <a:ext cx="5705856" cy="3582924"/>
          </a:xfrm>
          <a:prstGeom prst="rect">
            <a:avLst/>
          </a:prstGeom>
        </p:spPr>
      </p:pic>
      <p:sp>
        <p:nvSpPr>
          <p:cNvPr id="5" name="TextBox 4">
            <a:extLst>
              <a:ext uri="{FF2B5EF4-FFF2-40B4-BE49-F238E27FC236}">
                <a16:creationId xmlns:a16="http://schemas.microsoft.com/office/drawing/2014/main" id="{C2454AD5-77FA-F08D-CCE7-3E10CEEDFFD0}"/>
              </a:ext>
            </a:extLst>
          </p:cNvPr>
          <p:cNvSpPr txBox="1"/>
          <p:nvPr/>
        </p:nvSpPr>
        <p:spPr>
          <a:xfrm>
            <a:off x="6308616" y="6250488"/>
            <a:ext cx="5774040" cy="253916"/>
          </a:xfrm>
          <a:prstGeom prst="rect">
            <a:avLst/>
          </a:prstGeom>
          <a:noFill/>
        </p:spPr>
        <p:txBody>
          <a:bodyPr wrap="square">
            <a:spAutoFit/>
          </a:bodyPr>
          <a:lstStyle/>
          <a:p>
            <a:r>
              <a:rPr lang="en-US" sz="1000" spc="-23" dirty="0">
                <a:solidFill>
                  <a:schemeClr val="bg1"/>
                </a:solidFill>
              </a:rPr>
              <a:t>* APA is operator</a:t>
            </a:r>
          </a:p>
        </p:txBody>
      </p:sp>
      <p:sp>
        <p:nvSpPr>
          <p:cNvPr id="6" name="TextBox 5">
            <a:extLst>
              <a:ext uri="{FF2B5EF4-FFF2-40B4-BE49-F238E27FC236}">
                <a16:creationId xmlns:a16="http://schemas.microsoft.com/office/drawing/2014/main" id="{5C3BB94D-44E9-0CC0-42D9-174C453234D7}"/>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909736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4D40-6CD6-4226-66E7-ED52A2797489}"/>
              </a:ext>
            </a:extLst>
          </p:cNvPr>
          <p:cNvSpPr>
            <a:spLocks noGrp="1"/>
          </p:cNvSpPr>
          <p:nvPr>
            <p:ph type="title"/>
          </p:nvPr>
        </p:nvSpPr>
        <p:spPr>
          <a:xfrm>
            <a:off x="448960" y="3235464"/>
            <a:ext cx="6083920" cy="510781"/>
          </a:xfrm>
        </p:spPr>
        <p:txBody>
          <a:bodyPr/>
          <a:lstStyle/>
          <a:p>
            <a:r>
              <a:rPr lang="en-AU" sz="3600" dirty="0">
                <a:latin typeface="+mn-lt"/>
              </a:rPr>
              <a:t>AREA OFF-1 Technical Update</a:t>
            </a:r>
          </a:p>
        </p:txBody>
      </p:sp>
    </p:spTree>
    <p:extLst>
      <p:ext uri="{BB962C8B-B14F-4D97-AF65-F5344CB8AC3E}">
        <p14:creationId xmlns:p14="http://schemas.microsoft.com/office/powerpoint/2010/main" val="411259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A6A7C34-7366-106C-1CEF-116EAA45A689}"/>
              </a:ext>
            </a:extLst>
          </p:cNvPr>
          <p:cNvSpPr>
            <a:spLocks noGrp="1"/>
          </p:cNvSpPr>
          <p:nvPr>
            <p:ph type="title"/>
          </p:nvPr>
        </p:nvSpPr>
        <p:spPr>
          <a:xfrm>
            <a:off x="313890" y="358845"/>
            <a:ext cx="10726517" cy="399981"/>
          </a:xfrm>
        </p:spPr>
        <p:txBody>
          <a:bodyPr/>
          <a:lstStyle/>
          <a:p>
            <a:r>
              <a:rPr lang="en-GB" sz="2800" dirty="0">
                <a:latin typeface="+mn-lt"/>
              </a:rPr>
              <a:t>AREA OFF-1: WORK PROGRAM STATUS (APRIL 2023)</a:t>
            </a:r>
          </a:p>
        </p:txBody>
      </p:sp>
      <p:sp>
        <p:nvSpPr>
          <p:cNvPr id="12" name="Rectangle 11">
            <a:extLst>
              <a:ext uri="{FF2B5EF4-FFF2-40B4-BE49-F238E27FC236}">
                <a16:creationId xmlns:a16="http://schemas.microsoft.com/office/drawing/2014/main" id="{ECA0718E-FDB0-A7FF-B6E9-4BDCEDBB21FF}"/>
              </a:ext>
            </a:extLst>
          </p:cNvPr>
          <p:cNvSpPr/>
          <p:nvPr/>
        </p:nvSpPr>
        <p:spPr>
          <a:xfrm>
            <a:off x="5939251" y="2707652"/>
            <a:ext cx="5866614" cy="3230320"/>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EF4F8F7-DA57-BEE5-7504-FC5C54F4BF1D}"/>
              </a:ext>
            </a:extLst>
          </p:cNvPr>
          <p:cNvSpPr/>
          <p:nvPr/>
        </p:nvSpPr>
        <p:spPr>
          <a:xfrm>
            <a:off x="448727" y="2707651"/>
            <a:ext cx="5228421" cy="32303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3CE1081-B96D-A571-7652-ACF57A9E0FE0}"/>
              </a:ext>
            </a:extLst>
          </p:cNvPr>
          <p:cNvSpPr txBox="1"/>
          <p:nvPr/>
        </p:nvSpPr>
        <p:spPr>
          <a:xfrm>
            <a:off x="313890" y="1164742"/>
            <a:ext cx="11691144" cy="123110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CEG’s initial four-year exploration period (ending 09/2026) work commitment is to </a:t>
            </a:r>
            <a:r>
              <a:rPr lang="en-US" sz="1600" dirty="0" err="1">
                <a:solidFill>
                  <a:schemeClr val="bg1"/>
                </a:solidFill>
                <a:effectLst>
                  <a:outerShdw blurRad="38100" dist="38100" dir="2700000" algn="tl">
                    <a:srgbClr val="000000">
                      <a:alpha val="43137"/>
                    </a:srgbClr>
                  </a:outerShdw>
                </a:effectLst>
              </a:rPr>
              <a:t>licence</a:t>
            </a:r>
            <a:r>
              <a:rPr lang="en-US" sz="1600" dirty="0">
                <a:solidFill>
                  <a:schemeClr val="bg1"/>
                </a:solidFill>
                <a:effectLst>
                  <a:outerShdw blurRad="38100" dist="38100" dir="2700000" algn="tl">
                    <a:srgbClr val="000000">
                      <a:alpha val="43137"/>
                    </a:srgbClr>
                  </a:outerShdw>
                </a:effectLst>
              </a:rPr>
              <a:t> &amp;</a:t>
            </a:r>
            <a:r>
              <a:rPr lang="en-US" sz="1600" dirty="0">
                <a:solidFill>
                  <a:schemeClr val="bg1"/>
                </a:solidFill>
              </a:rPr>
              <a:t> reprocess 2,000 kms of legacy 2D seismic, and undertake two Geological and Geophysical (“G&amp;G”) studies</a:t>
            </a:r>
          </a:p>
          <a:p>
            <a:pPr marL="285750" indent="-285750">
              <a:spcBef>
                <a:spcPts val="600"/>
              </a:spcBef>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Given the strong emerging interest in Uruguay, and to facilitate a farm-out, this work program has been expanded and accelerated</a:t>
            </a:r>
          </a:p>
          <a:p>
            <a:pPr marL="285750" indent="-285750">
              <a:spcBef>
                <a:spcPts val="600"/>
              </a:spcBef>
              <a:buFont typeface="Arial" panose="020B0604020202020204" pitchFamily="34" charset="0"/>
              <a:buChar char="•"/>
            </a:pPr>
            <a:r>
              <a:rPr lang="en-US" sz="1600" dirty="0">
                <a:solidFill>
                  <a:schemeClr val="bg1"/>
                </a:solidFill>
                <a:effectLst>
                  <a:outerShdw blurRad="38100" dist="38100" dir="2700000" algn="tl">
                    <a:srgbClr val="000000">
                      <a:alpha val="43137"/>
                    </a:srgbClr>
                  </a:outerShdw>
                </a:effectLst>
              </a:rPr>
              <a:t>The first phase is now largely complete, and the full program is on schedule to be completed in Q3 2023</a:t>
            </a:r>
          </a:p>
        </p:txBody>
      </p:sp>
      <p:sp>
        <p:nvSpPr>
          <p:cNvPr id="13" name="TextBox 12">
            <a:extLst>
              <a:ext uri="{FF2B5EF4-FFF2-40B4-BE49-F238E27FC236}">
                <a16:creationId xmlns:a16="http://schemas.microsoft.com/office/drawing/2014/main" id="{56125EC2-1A06-E1CF-E892-7704291D0F2A}"/>
              </a:ext>
            </a:extLst>
          </p:cNvPr>
          <p:cNvSpPr txBox="1"/>
          <p:nvPr/>
        </p:nvSpPr>
        <p:spPr>
          <a:xfrm>
            <a:off x="448727" y="2707651"/>
            <a:ext cx="5228420" cy="3230321"/>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txBody>
          <a:bodyPr wrap="square" rtlCol="0">
            <a:spAutoFit/>
          </a:bodyPr>
          <a:lstStyle/>
          <a:p>
            <a:r>
              <a:rPr lang="en-US" sz="1600" b="1" u="sng" dirty="0">
                <a:solidFill>
                  <a:schemeClr val="bg1"/>
                </a:solidFill>
              </a:rPr>
              <a:t>WORK COMPLETED AS AT APRIL 2023</a:t>
            </a:r>
          </a:p>
          <a:p>
            <a:pPr marL="285750" indent="-285750">
              <a:spcBef>
                <a:spcPts val="600"/>
              </a:spcBef>
              <a:buFont typeface="Wingdings" panose="05000000000000000000" pitchFamily="2" charset="2"/>
              <a:buChar char="ü"/>
            </a:pPr>
            <a:r>
              <a:rPr lang="en-US" sz="1600" dirty="0">
                <a:solidFill>
                  <a:schemeClr val="bg1"/>
                </a:solidFill>
              </a:rPr>
              <a:t>4,760 kms of legacy 2D purchased/</a:t>
            </a:r>
            <a:r>
              <a:rPr lang="en-US" sz="1600" dirty="0" err="1">
                <a:solidFill>
                  <a:schemeClr val="bg1"/>
                </a:solidFill>
              </a:rPr>
              <a:t>licenced</a:t>
            </a:r>
            <a:r>
              <a:rPr lang="en-US" sz="1600" dirty="0">
                <a:solidFill>
                  <a:schemeClr val="bg1"/>
                </a:solidFill>
              </a:rPr>
              <a:t> from ANCAP </a:t>
            </a:r>
          </a:p>
          <a:p>
            <a:pPr marL="285750" indent="-285750">
              <a:spcBef>
                <a:spcPts val="600"/>
              </a:spcBef>
              <a:buFont typeface="Wingdings" panose="05000000000000000000" pitchFamily="2" charset="2"/>
              <a:buChar char="ü"/>
            </a:pPr>
            <a:r>
              <a:rPr lang="en-US" sz="1600" dirty="0">
                <a:solidFill>
                  <a:schemeClr val="bg1"/>
                </a:solidFill>
              </a:rPr>
              <a:t>2,100 kms of high-graded 2D seismic fully reprocessed</a:t>
            </a:r>
          </a:p>
          <a:p>
            <a:pPr marL="285750" indent="-285750">
              <a:spcBef>
                <a:spcPts val="600"/>
              </a:spcBef>
              <a:buFont typeface="Wingdings" panose="05000000000000000000" pitchFamily="2" charset="2"/>
              <a:buChar char="ü"/>
            </a:pPr>
            <a:r>
              <a:rPr lang="en-US" sz="1600" dirty="0">
                <a:solidFill>
                  <a:schemeClr val="bg1"/>
                </a:solidFill>
              </a:rPr>
              <a:t>Acquired and integrated two independent geochemical studies – (i) seabed sampling, and (ii) seeps and slicks satellite study</a:t>
            </a:r>
          </a:p>
          <a:p>
            <a:pPr marL="285750" indent="-285750">
              <a:spcBef>
                <a:spcPts val="600"/>
              </a:spcBef>
              <a:buFont typeface="Wingdings" panose="05000000000000000000" pitchFamily="2" charset="2"/>
              <a:buChar char="ü"/>
            </a:pPr>
            <a:r>
              <a:rPr lang="en-US" sz="1600" dirty="0">
                <a:solidFill>
                  <a:schemeClr val="bg1"/>
                </a:solidFill>
              </a:rPr>
              <a:t>Completed specialized geophysical and AVO attribute analysis by external experts on six reprocessed seismic lines</a:t>
            </a:r>
          </a:p>
          <a:p>
            <a:pPr marL="285750" indent="-285750">
              <a:spcBef>
                <a:spcPts val="600"/>
              </a:spcBef>
              <a:buFont typeface="Wingdings" panose="05000000000000000000" pitchFamily="2" charset="2"/>
              <a:buChar char="ü"/>
            </a:pPr>
            <a:r>
              <a:rPr lang="en-US" sz="1600" dirty="0">
                <a:solidFill>
                  <a:schemeClr val="bg1"/>
                </a:solidFill>
              </a:rPr>
              <a:t>Validated primary leads and identified new AVO supported prospects</a:t>
            </a:r>
          </a:p>
        </p:txBody>
      </p:sp>
      <p:sp>
        <p:nvSpPr>
          <p:cNvPr id="6" name="TextBox 5">
            <a:extLst>
              <a:ext uri="{FF2B5EF4-FFF2-40B4-BE49-F238E27FC236}">
                <a16:creationId xmlns:a16="http://schemas.microsoft.com/office/drawing/2014/main" id="{D55BB6AC-430B-8D7C-99AA-428ADD717A1A}"/>
              </a:ext>
            </a:extLst>
          </p:cNvPr>
          <p:cNvSpPr txBox="1"/>
          <p:nvPr/>
        </p:nvSpPr>
        <p:spPr>
          <a:xfrm>
            <a:off x="5939251" y="2789755"/>
            <a:ext cx="5762920" cy="2693045"/>
          </a:xfrm>
          <a:prstGeom prst="rect">
            <a:avLst/>
          </a:prstGeom>
          <a:noFill/>
        </p:spPr>
        <p:txBody>
          <a:bodyPr wrap="square" rtlCol="0">
            <a:spAutoFit/>
          </a:bodyPr>
          <a:lstStyle/>
          <a:p>
            <a:r>
              <a:rPr lang="en-US" sz="1600" b="1" u="sng" dirty="0">
                <a:solidFill>
                  <a:schemeClr val="bg1"/>
                </a:solidFill>
              </a:rPr>
              <a:t>ADDITIONAL 2023 WORK</a:t>
            </a:r>
          </a:p>
          <a:p>
            <a:pPr marL="285750" indent="-285750">
              <a:spcBef>
                <a:spcPts val="600"/>
              </a:spcBef>
              <a:buFont typeface="Arial" panose="020B0604020202020204" pitchFamily="34" charset="0"/>
              <a:buChar char="•"/>
            </a:pPr>
            <a:r>
              <a:rPr lang="en-US" sz="1600" dirty="0" err="1">
                <a:solidFill>
                  <a:schemeClr val="bg1"/>
                </a:solidFill>
              </a:rPr>
              <a:t>Finalise</a:t>
            </a:r>
            <a:r>
              <a:rPr lang="en-US" sz="1600" dirty="0">
                <a:solidFill>
                  <a:schemeClr val="bg1"/>
                </a:solidFill>
              </a:rPr>
              <a:t> prospect mapping </a:t>
            </a:r>
          </a:p>
          <a:p>
            <a:pPr marL="285750" indent="-285750">
              <a:spcBef>
                <a:spcPts val="600"/>
              </a:spcBef>
              <a:buFont typeface="Arial" panose="020B0604020202020204" pitchFamily="34" charset="0"/>
              <a:buChar char="•"/>
            </a:pPr>
            <a:r>
              <a:rPr lang="en-US" sz="1600" dirty="0">
                <a:solidFill>
                  <a:schemeClr val="bg1"/>
                </a:solidFill>
              </a:rPr>
              <a:t>Complete interpretation of 2023 reprocessed 2D data and merge with legacy seismic</a:t>
            </a:r>
          </a:p>
          <a:p>
            <a:pPr marL="285750" indent="-285750">
              <a:spcBef>
                <a:spcPts val="600"/>
              </a:spcBef>
              <a:buFont typeface="Arial" panose="020B0604020202020204" pitchFamily="34" charset="0"/>
              <a:buChar char="•"/>
            </a:pPr>
            <a:r>
              <a:rPr lang="en-US" sz="1600" dirty="0">
                <a:solidFill>
                  <a:schemeClr val="bg1"/>
                </a:solidFill>
              </a:rPr>
              <a:t>Volumetric assessment and risking of lead/prospect portfolio</a:t>
            </a:r>
          </a:p>
          <a:p>
            <a:pPr marL="285750" indent="-285750">
              <a:spcBef>
                <a:spcPts val="600"/>
              </a:spcBef>
              <a:buFont typeface="Arial" panose="020B0604020202020204" pitchFamily="34" charset="0"/>
              <a:buChar char="•"/>
            </a:pPr>
            <a:r>
              <a:rPr lang="en-US" sz="1600" dirty="0" err="1">
                <a:solidFill>
                  <a:schemeClr val="bg1"/>
                </a:solidFill>
              </a:rPr>
              <a:t>Finalise</a:t>
            </a:r>
            <a:r>
              <a:rPr lang="en-US" sz="1600" dirty="0">
                <a:solidFill>
                  <a:schemeClr val="bg1"/>
                </a:solidFill>
              </a:rPr>
              <a:t> G&amp;G resource estimate (Yet to Find) and exploration potential studies</a:t>
            </a:r>
          </a:p>
          <a:p>
            <a:pPr marL="285750" indent="-285750">
              <a:spcBef>
                <a:spcPts val="600"/>
              </a:spcBef>
              <a:buFont typeface="Arial" panose="020B0604020202020204" pitchFamily="34" charset="0"/>
              <a:buChar char="•"/>
            </a:pPr>
            <a:r>
              <a:rPr lang="en-US" sz="1600" dirty="0">
                <a:solidFill>
                  <a:schemeClr val="bg1"/>
                </a:solidFill>
              </a:rPr>
              <a:t>Additional AVO analysis on further seven lines, and select technical studies to further de-risk</a:t>
            </a:r>
          </a:p>
        </p:txBody>
      </p:sp>
      <p:sp>
        <p:nvSpPr>
          <p:cNvPr id="4" name="TextBox 3">
            <a:extLst>
              <a:ext uri="{FF2B5EF4-FFF2-40B4-BE49-F238E27FC236}">
                <a16:creationId xmlns:a16="http://schemas.microsoft.com/office/drawing/2014/main" id="{1CD4062F-A1C5-0BA9-D564-B183E45ADC67}"/>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256750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13890" y="358845"/>
            <a:ext cx="10726517" cy="399981"/>
          </a:xfrm>
        </p:spPr>
        <p:txBody>
          <a:bodyPr/>
          <a:lstStyle/>
          <a:p>
            <a:r>
              <a:rPr lang="en-GB" sz="2800" dirty="0">
                <a:latin typeface="+mn-lt"/>
              </a:rPr>
              <a:t>AREA OFF-1: KEY TECHNICAL FINDINGS SUMMARY (APRIL 2023)</a:t>
            </a:r>
          </a:p>
        </p:txBody>
      </p:sp>
      <p:sp>
        <p:nvSpPr>
          <p:cNvPr id="7" name="TextBox 6">
            <a:extLst>
              <a:ext uri="{FF2B5EF4-FFF2-40B4-BE49-F238E27FC236}">
                <a16:creationId xmlns:a16="http://schemas.microsoft.com/office/drawing/2014/main" id="{5DE1143F-0502-14E9-E259-33C9CE8C892C}"/>
              </a:ext>
            </a:extLst>
          </p:cNvPr>
          <p:cNvSpPr txBox="1"/>
          <p:nvPr/>
        </p:nvSpPr>
        <p:spPr>
          <a:xfrm>
            <a:off x="982255" y="1115150"/>
            <a:ext cx="10895855" cy="5447645"/>
          </a:xfrm>
          <a:prstGeom prst="rect">
            <a:avLst/>
          </a:prstGeom>
          <a:noFill/>
        </p:spPr>
        <p:txBody>
          <a:bodyPr wrap="square" rtlCol="0">
            <a:spAutoFit/>
          </a:bodyPr>
          <a:lstStyle/>
          <a:p>
            <a:r>
              <a:rPr lang="en-US" sz="2000" b="1" u="sng" dirty="0">
                <a:solidFill>
                  <a:schemeClr val="bg1"/>
                </a:solidFill>
              </a:rPr>
              <a:t>2D seismic reprocessing </a:t>
            </a:r>
            <a:r>
              <a:rPr lang="en-US" sz="1600" b="1" dirty="0">
                <a:solidFill>
                  <a:schemeClr val="bg1"/>
                </a:solidFill>
              </a:rPr>
              <a:t>has materially uplifted imaging quality, in turn facilitating higher accuracy mapping of existing prospects and allowing for new leads to be identified</a:t>
            </a:r>
          </a:p>
          <a:p>
            <a:endParaRPr lang="en-US" sz="1600" b="1" strike="sngStrike" dirty="0">
              <a:solidFill>
                <a:schemeClr val="bg1"/>
              </a:solidFill>
            </a:endParaRPr>
          </a:p>
          <a:p>
            <a:endParaRPr lang="en-US" sz="1600" b="1" strike="sngStrike" dirty="0">
              <a:solidFill>
                <a:schemeClr val="bg1"/>
              </a:solidFill>
            </a:endParaRPr>
          </a:p>
          <a:p>
            <a:r>
              <a:rPr lang="en-US" sz="2000" b="1" u="sng" dirty="0">
                <a:solidFill>
                  <a:schemeClr val="bg1"/>
                </a:solidFill>
              </a:rPr>
              <a:t>AVO attribute analysis </a:t>
            </a:r>
            <a:r>
              <a:rPr lang="en-US" sz="1600" b="1" dirty="0">
                <a:solidFill>
                  <a:schemeClr val="bg1"/>
                </a:solidFill>
              </a:rPr>
              <a:t>of initial six lines has identified a significant AVO anomaly at the southwest</a:t>
            </a:r>
            <a:r>
              <a:rPr lang="en-US" sz="1600" b="1" strike="sngStrike" dirty="0">
                <a:solidFill>
                  <a:schemeClr val="bg1"/>
                </a:solidFill>
              </a:rPr>
              <a:t> </a:t>
            </a:r>
            <a:r>
              <a:rPr lang="en-US" sz="1600" b="1" dirty="0">
                <a:solidFill>
                  <a:schemeClr val="bg1"/>
                </a:solidFill>
              </a:rPr>
              <a:t>boundary of AREA OFF-1, and identified several others (AVO analysis of additional seven lines now in process)</a:t>
            </a:r>
          </a:p>
          <a:p>
            <a:endParaRPr lang="en-US" sz="2000" b="1" dirty="0">
              <a:solidFill>
                <a:schemeClr val="bg1"/>
              </a:solidFill>
            </a:endParaRPr>
          </a:p>
          <a:p>
            <a:endParaRPr lang="en-US" sz="2000" b="1" dirty="0">
              <a:solidFill>
                <a:schemeClr val="bg1"/>
              </a:solidFill>
            </a:endParaRPr>
          </a:p>
          <a:p>
            <a:r>
              <a:rPr lang="en-US" sz="2000" b="1" u="sng" dirty="0">
                <a:solidFill>
                  <a:schemeClr val="bg1"/>
                </a:solidFill>
              </a:rPr>
              <a:t>Geochemistry study </a:t>
            </a:r>
            <a:r>
              <a:rPr lang="en-US" sz="1600" b="1" dirty="0">
                <a:solidFill>
                  <a:schemeClr val="bg1"/>
                </a:solidFill>
              </a:rPr>
              <a:t>comprised of seabed box core sampling calibrates the seismic prospects and geospatially aligns with seeps/slicks anomalies, increasing geological confidence and reducing risk</a:t>
            </a:r>
          </a:p>
          <a:p>
            <a:endParaRPr lang="en-US" sz="1600" b="1" u="sng" dirty="0">
              <a:solidFill>
                <a:schemeClr val="bg1"/>
              </a:solidFill>
              <a:effectLst>
                <a:outerShdw blurRad="38100" dist="38100" dir="2700000" algn="tl">
                  <a:srgbClr val="000000">
                    <a:alpha val="43137"/>
                  </a:srgbClr>
                </a:outerShdw>
              </a:effectLst>
            </a:endParaRPr>
          </a:p>
          <a:p>
            <a:endParaRPr lang="en-US" sz="1600" b="1" u="sng" dirty="0">
              <a:solidFill>
                <a:schemeClr val="bg1"/>
              </a:solidFill>
              <a:effectLst>
                <a:outerShdw blurRad="38100" dist="38100" dir="2700000" algn="tl">
                  <a:srgbClr val="000000">
                    <a:alpha val="43137"/>
                  </a:srgbClr>
                </a:outerShdw>
              </a:effectLst>
            </a:endParaRPr>
          </a:p>
          <a:p>
            <a:r>
              <a:rPr lang="en-US" sz="2000" b="1" u="sng" dirty="0">
                <a:solidFill>
                  <a:schemeClr val="bg1"/>
                </a:solidFill>
                <a:effectLst>
                  <a:outerShdw blurRad="38100" dist="38100" dir="2700000" algn="tl">
                    <a:srgbClr val="000000">
                      <a:alpha val="43137"/>
                    </a:srgbClr>
                  </a:outerShdw>
                </a:effectLst>
              </a:rPr>
              <a:t>Satellite</a:t>
            </a:r>
            <a:r>
              <a:rPr lang="en-US" sz="2000" b="1" u="sng" dirty="0">
                <a:solidFill>
                  <a:schemeClr val="bg1"/>
                </a:solidFill>
              </a:rPr>
              <a:t> seep and slick study </a:t>
            </a:r>
            <a:r>
              <a:rPr lang="en-US" sz="1600" b="1" dirty="0">
                <a:solidFill>
                  <a:schemeClr val="bg1"/>
                </a:solidFill>
              </a:rPr>
              <a:t>corroborates the seismically defined primary leads at same locations</a:t>
            </a:r>
          </a:p>
          <a:p>
            <a:endParaRPr lang="en-US" sz="1600" b="1" dirty="0">
              <a:solidFill>
                <a:schemeClr val="bg1"/>
              </a:solidFill>
            </a:endParaRPr>
          </a:p>
          <a:p>
            <a:endParaRPr lang="en-US" sz="1600" b="1" dirty="0">
              <a:solidFill>
                <a:schemeClr val="bg1"/>
              </a:solidFill>
            </a:endParaRPr>
          </a:p>
          <a:p>
            <a:r>
              <a:rPr lang="en-US" sz="2000" b="1" u="sng" dirty="0">
                <a:solidFill>
                  <a:schemeClr val="bg1"/>
                </a:solidFill>
              </a:rPr>
              <a:t>3 primary prospects identified, mapped and calibrated</a:t>
            </a:r>
            <a:endParaRPr lang="en-US" sz="1600" b="1" u="sng" dirty="0">
              <a:solidFill>
                <a:schemeClr val="bg1"/>
              </a:solidFill>
            </a:endParaRPr>
          </a:p>
          <a:p>
            <a:pPr marL="171450" indent="-171450">
              <a:buFont typeface="Arial" panose="020B0604020202020204" pitchFamily="34" charset="0"/>
              <a:buChar char="•"/>
            </a:pPr>
            <a:r>
              <a:rPr lang="en-US" sz="1600" b="1" dirty="0">
                <a:solidFill>
                  <a:schemeClr val="bg1"/>
                </a:solidFill>
              </a:rPr>
              <a:t>Teru Teru – ~ 460 km</a:t>
            </a:r>
            <a:r>
              <a:rPr lang="en-US" sz="1600" b="1" baseline="30000" dirty="0">
                <a:solidFill>
                  <a:schemeClr val="bg1"/>
                </a:solidFill>
              </a:rPr>
              <a:t>2</a:t>
            </a:r>
            <a:r>
              <a:rPr lang="en-US" sz="1600" b="1" dirty="0">
                <a:solidFill>
                  <a:schemeClr val="bg1"/>
                </a:solidFill>
              </a:rPr>
              <a:t>, ~ 800m water depth, top reservoir at ~ 4,300m, seismically defined &amp; AVO supported, Class II</a:t>
            </a:r>
          </a:p>
          <a:p>
            <a:pPr marL="171450" indent="-171450">
              <a:buFont typeface="Arial" panose="020B0604020202020204" pitchFamily="34" charset="0"/>
              <a:buChar char="•"/>
            </a:pPr>
            <a:r>
              <a:rPr lang="en-US" sz="1600" b="1" dirty="0" err="1">
                <a:solidFill>
                  <a:schemeClr val="bg1"/>
                </a:solidFill>
              </a:rPr>
              <a:t>Anapero</a:t>
            </a:r>
            <a:r>
              <a:rPr lang="en-US" sz="1600" b="1" dirty="0">
                <a:solidFill>
                  <a:schemeClr val="bg1"/>
                </a:solidFill>
              </a:rPr>
              <a:t> – ~ 500km</a:t>
            </a:r>
            <a:r>
              <a:rPr lang="en-US" sz="1600" b="1" baseline="30000" dirty="0">
                <a:solidFill>
                  <a:schemeClr val="bg1"/>
                </a:solidFill>
              </a:rPr>
              <a:t>2</a:t>
            </a:r>
            <a:r>
              <a:rPr lang="en-US" sz="1600" b="1" dirty="0">
                <a:solidFill>
                  <a:schemeClr val="bg1"/>
                </a:solidFill>
              </a:rPr>
              <a:t>, ~ 750m water depth, top reservoir ~ 3,800m, seismically defined and AVO supported, Class III</a:t>
            </a:r>
          </a:p>
          <a:p>
            <a:pPr marL="171450" indent="-171450">
              <a:buFont typeface="Arial" panose="020B0604020202020204" pitchFamily="34" charset="0"/>
              <a:buChar char="•"/>
            </a:pPr>
            <a:r>
              <a:rPr lang="en-US" sz="1600" b="1" dirty="0" err="1">
                <a:solidFill>
                  <a:schemeClr val="bg1"/>
                </a:solidFill>
              </a:rPr>
              <a:t>Lenteja</a:t>
            </a:r>
            <a:r>
              <a:rPr lang="en-US" sz="1600" b="1" dirty="0">
                <a:solidFill>
                  <a:schemeClr val="bg1"/>
                </a:solidFill>
              </a:rPr>
              <a:t> – ~ 425 km</a:t>
            </a:r>
            <a:r>
              <a:rPr lang="en-US" sz="1600" b="1" baseline="30000" dirty="0">
                <a:solidFill>
                  <a:schemeClr val="bg1"/>
                </a:solidFill>
              </a:rPr>
              <a:t>2</a:t>
            </a:r>
            <a:r>
              <a:rPr lang="en-US" sz="1600" b="1" dirty="0">
                <a:solidFill>
                  <a:schemeClr val="bg1"/>
                </a:solidFill>
              </a:rPr>
              <a:t>, ~ 85m water depth, top reservoir at ~ 5,000m, seismically defined</a:t>
            </a:r>
            <a:endParaRPr lang="en-US" sz="1600" b="1" baseline="30000"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sp>
        <p:nvSpPr>
          <p:cNvPr id="2" name="TextBox 1">
            <a:extLst>
              <a:ext uri="{FF2B5EF4-FFF2-40B4-BE49-F238E27FC236}">
                <a16:creationId xmlns:a16="http://schemas.microsoft.com/office/drawing/2014/main" id="{CD4E6472-1231-39D7-1E33-7F05DB60DA65}"/>
              </a:ext>
            </a:extLst>
          </p:cNvPr>
          <p:cNvSpPr txBox="1"/>
          <p:nvPr/>
        </p:nvSpPr>
        <p:spPr>
          <a:xfrm>
            <a:off x="288110" y="1101862"/>
            <a:ext cx="572593" cy="646331"/>
          </a:xfrm>
          <a:prstGeom prst="rect">
            <a:avLst/>
          </a:prstGeom>
          <a:noFill/>
        </p:spPr>
        <p:txBody>
          <a:bodyPr wrap="none" rtlCol="0">
            <a:spAutoFit/>
          </a:bodyPr>
          <a:lstStyle/>
          <a:p>
            <a:pPr algn="ctr"/>
            <a:r>
              <a:rPr lang="en-GB" sz="3600" dirty="0">
                <a:solidFill>
                  <a:schemeClr val="bg1"/>
                </a:solidFill>
                <a:latin typeface="Noto Sans" panose="020B0502040504020204" pitchFamily="34"/>
                <a:ea typeface="Noto Sans" panose="020B0502040504020204" pitchFamily="34"/>
                <a:cs typeface="Noto Sans" panose="020B0502040504020204" pitchFamily="34"/>
              </a:rPr>
              <a:t>1.</a:t>
            </a:r>
          </a:p>
        </p:txBody>
      </p:sp>
      <p:sp>
        <p:nvSpPr>
          <p:cNvPr id="3" name="TextBox 2">
            <a:extLst>
              <a:ext uri="{FF2B5EF4-FFF2-40B4-BE49-F238E27FC236}">
                <a16:creationId xmlns:a16="http://schemas.microsoft.com/office/drawing/2014/main" id="{F4C34E30-0BB9-FA49-0086-8B87793F4B93}"/>
              </a:ext>
            </a:extLst>
          </p:cNvPr>
          <p:cNvSpPr txBox="1"/>
          <p:nvPr/>
        </p:nvSpPr>
        <p:spPr>
          <a:xfrm>
            <a:off x="297728" y="2125854"/>
            <a:ext cx="562975" cy="646331"/>
          </a:xfrm>
          <a:prstGeom prst="rect">
            <a:avLst/>
          </a:prstGeom>
          <a:noFill/>
        </p:spPr>
        <p:txBody>
          <a:bodyPr wrap="none" rtlCol="0">
            <a:spAutoFit/>
          </a:bodyPr>
          <a:lstStyle/>
          <a:p>
            <a:pPr algn="ctr"/>
            <a:r>
              <a:rPr lang="en-GB" sz="3600" dirty="0">
                <a:solidFill>
                  <a:schemeClr val="bg1"/>
                </a:solidFill>
                <a:latin typeface="Noto Sans" panose="020B0502040504020204" pitchFamily="34"/>
                <a:ea typeface="Noto Sans" panose="020B0502040504020204" pitchFamily="34"/>
                <a:cs typeface="Noto Sans" panose="020B0502040504020204" pitchFamily="34"/>
              </a:rPr>
              <a:t>2.</a:t>
            </a:r>
          </a:p>
        </p:txBody>
      </p:sp>
      <p:sp>
        <p:nvSpPr>
          <p:cNvPr id="9" name="TextBox 8">
            <a:extLst>
              <a:ext uri="{FF2B5EF4-FFF2-40B4-BE49-F238E27FC236}">
                <a16:creationId xmlns:a16="http://schemas.microsoft.com/office/drawing/2014/main" id="{60634DC9-00BE-194A-76B0-AA6FDFBC5AF5}"/>
              </a:ext>
            </a:extLst>
          </p:cNvPr>
          <p:cNvSpPr txBox="1"/>
          <p:nvPr/>
        </p:nvSpPr>
        <p:spPr>
          <a:xfrm>
            <a:off x="313890" y="3278204"/>
            <a:ext cx="562975" cy="646331"/>
          </a:xfrm>
          <a:prstGeom prst="rect">
            <a:avLst/>
          </a:prstGeom>
          <a:noFill/>
        </p:spPr>
        <p:txBody>
          <a:bodyPr wrap="none" rtlCol="0">
            <a:spAutoFit/>
          </a:bodyPr>
          <a:lstStyle/>
          <a:p>
            <a:pPr algn="ctr"/>
            <a:r>
              <a:rPr lang="en-GB" sz="3600" dirty="0">
                <a:solidFill>
                  <a:schemeClr val="bg1"/>
                </a:solidFill>
                <a:latin typeface="Noto Sans" panose="020B0502040504020204" pitchFamily="34"/>
                <a:ea typeface="Noto Sans" panose="020B0502040504020204" pitchFamily="34"/>
                <a:cs typeface="Noto Sans" panose="020B0502040504020204" pitchFamily="34"/>
              </a:rPr>
              <a:t>3.</a:t>
            </a:r>
          </a:p>
        </p:txBody>
      </p:sp>
      <p:sp>
        <p:nvSpPr>
          <p:cNvPr id="10" name="TextBox 9">
            <a:extLst>
              <a:ext uri="{FF2B5EF4-FFF2-40B4-BE49-F238E27FC236}">
                <a16:creationId xmlns:a16="http://schemas.microsoft.com/office/drawing/2014/main" id="{054F8F92-D013-BC7E-ADFC-EA0BC7DFC584}"/>
              </a:ext>
            </a:extLst>
          </p:cNvPr>
          <p:cNvSpPr txBox="1"/>
          <p:nvPr/>
        </p:nvSpPr>
        <p:spPr>
          <a:xfrm>
            <a:off x="288110" y="4240240"/>
            <a:ext cx="562975" cy="646331"/>
          </a:xfrm>
          <a:prstGeom prst="rect">
            <a:avLst/>
          </a:prstGeom>
          <a:noFill/>
        </p:spPr>
        <p:txBody>
          <a:bodyPr wrap="none" rtlCol="0">
            <a:spAutoFit/>
          </a:bodyPr>
          <a:lstStyle/>
          <a:p>
            <a:pPr algn="ctr"/>
            <a:r>
              <a:rPr lang="en-GB" sz="3600" dirty="0">
                <a:solidFill>
                  <a:schemeClr val="bg1"/>
                </a:solidFill>
                <a:latin typeface="Noto Sans" panose="020B0502040504020204" pitchFamily="34"/>
                <a:ea typeface="Noto Sans" panose="020B0502040504020204" pitchFamily="34"/>
                <a:cs typeface="Noto Sans" panose="020B0502040504020204" pitchFamily="34"/>
              </a:rPr>
              <a:t>4.</a:t>
            </a:r>
          </a:p>
        </p:txBody>
      </p:sp>
      <p:sp>
        <p:nvSpPr>
          <p:cNvPr id="11" name="TextBox 10">
            <a:extLst>
              <a:ext uri="{FF2B5EF4-FFF2-40B4-BE49-F238E27FC236}">
                <a16:creationId xmlns:a16="http://schemas.microsoft.com/office/drawing/2014/main" id="{8B0A5EAF-63E4-05E3-7F5F-1748C31CD663}"/>
              </a:ext>
            </a:extLst>
          </p:cNvPr>
          <p:cNvSpPr txBox="1"/>
          <p:nvPr/>
        </p:nvSpPr>
        <p:spPr>
          <a:xfrm>
            <a:off x="297727" y="5264232"/>
            <a:ext cx="562975" cy="646331"/>
          </a:xfrm>
          <a:prstGeom prst="rect">
            <a:avLst/>
          </a:prstGeom>
          <a:noFill/>
        </p:spPr>
        <p:txBody>
          <a:bodyPr wrap="none" rtlCol="0">
            <a:spAutoFit/>
          </a:bodyPr>
          <a:lstStyle/>
          <a:p>
            <a:pPr algn="ctr"/>
            <a:r>
              <a:rPr lang="en-GB" sz="3600" dirty="0">
                <a:solidFill>
                  <a:schemeClr val="bg1"/>
                </a:solidFill>
                <a:latin typeface="Noto Sans" panose="020B0502040504020204" pitchFamily="34"/>
                <a:ea typeface="Noto Sans" panose="020B0502040504020204" pitchFamily="34"/>
                <a:cs typeface="Noto Sans" panose="020B0502040504020204" pitchFamily="34"/>
              </a:rPr>
              <a:t>5.</a:t>
            </a:r>
          </a:p>
        </p:txBody>
      </p:sp>
      <p:sp>
        <p:nvSpPr>
          <p:cNvPr id="4" name="TextBox 3">
            <a:extLst>
              <a:ext uri="{FF2B5EF4-FFF2-40B4-BE49-F238E27FC236}">
                <a16:creationId xmlns:a16="http://schemas.microsoft.com/office/drawing/2014/main" id="{67059504-2D18-3D8F-7007-8AC167AB41CC}"/>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230329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AE208-8FA2-33FB-5BD6-45552F5BB590}"/>
              </a:ext>
            </a:extLst>
          </p:cNvPr>
          <p:cNvSpPr>
            <a:spLocks noGrp="1"/>
          </p:cNvSpPr>
          <p:nvPr>
            <p:ph type="title"/>
          </p:nvPr>
        </p:nvSpPr>
        <p:spPr>
          <a:xfrm>
            <a:off x="495455" y="326807"/>
            <a:ext cx="8943094" cy="399981"/>
          </a:xfrm>
        </p:spPr>
        <p:txBody>
          <a:bodyPr/>
          <a:lstStyle/>
          <a:p>
            <a:r>
              <a:rPr lang="en-US" sz="2800" dirty="0">
                <a:latin typeface="+mn-lt"/>
              </a:rPr>
              <a:t>AREA OFF-1: SEISMIC REPROCESSING WORKSTREAM</a:t>
            </a:r>
          </a:p>
        </p:txBody>
      </p:sp>
      <p:pic>
        <p:nvPicPr>
          <p:cNvPr id="3" name="Picture 2">
            <a:extLst>
              <a:ext uri="{FF2B5EF4-FFF2-40B4-BE49-F238E27FC236}">
                <a16:creationId xmlns:a16="http://schemas.microsoft.com/office/drawing/2014/main" id="{4D962497-7551-B750-70B4-73A24928ED2B}"/>
              </a:ext>
            </a:extLst>
          </p:cNvPr>
          <p:cNvPicPr>
            <a:picLocks noChangeAspect="1"/>
          </p:cNvPicPr>
          <p:nvPr/>
        </p:nvPicPr>
        <p:blipFill>
          <a:blip r:embed="rId2"/>
          <a:stretch>
            <a:fillRect/>
          </a:stretch>
        </p:blipFill>
        <p:spPr>
          <a:xfrm>
            <a:off x="5146074" y="999241"/>
            <a:ext cx="6536099" cy="5189660"/>
          </a:xfrm>
          <a:prstGeom prst="rect">
            <a:avLst/>
          </a:prstGeom>
        </p:spPr>
      </p:pic>
      <p:sp>
        <p:nvSpPr>
          <p:cNvPr id="8" name="TextBox 7">
            <a:extLst>
              <a:ext uri="{FF2B5EF4-FFF2-40B4-BE49-F238E27FC236}">
                <a16:creationId xmlns:a16="http://schemas.microsoft.com/office/drawing/2014/main" id="{60B0F685-A857-AAE9-8812-6F061A35D27C}"/>
              </a:ext>
            </a:extLst>
          </p:cNvPr>
          <p:cNvSpPr txBox="1"/>
          <p:nvPr/>
        </p:nvSpPr>
        <p:spPr>
          <a:xfrm>
            <a:off x="517416" y="1505396"/>
            <a:ext cx="4205413" cy="3847207"/>
          </a:xfrm>
          <a:prstGeom prst="rect">
            <a:avLst/>
          </a:prstGeom>
          <a:noFill/>
        </p:spPr>
        <p:txBody>
          <a:bodyPr wrap="square" rtlCol="0">
            <a:spAutoFit/>
          </a:bodyPr>
          <a:lstStyle/>
          <a:p>
            <a:r>
              <a:rPr lang="en-US" b="1" dirty="0">
                <a:solidFill>
                  <a:schemeClr val="bg1"/>
                </a:solidFill>
              </a:rPr>
              <a:t>2,100 kms of high-graded legacy 2D seismic data, from 19 lines across AREA OFF-1, was selected from available seismic data-base and reprocessed in time and depth domains</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a:spcBef>
                <a:spcPts val="600"/>
              </a:spcBef>
            </a:pPr>
            <a:r>
              <a:rPr lang="en-US" sz="1400" b="1" dirty="0">
                <a:solidFill>
                  <a:schemeClr val="bg1"/>
                </a:solidFill>
              </a:rPr>
              <a:t>Available Data Set</a:t>
            </a:r>
          </a:p>
          <a:p>
            <a:pPr marL="285750" indent="-285750">
              <a:spcBef>
                <a:spcPts val="600"/>
              </a:spcBef>
              <a:buFont typeface="Arial" panose="020B0604020202020204" pitchFamily="34" charset="0"/>
              <a:buChar char="•"/>
            </a:pPr>
            <a:r>
              <a:rPr lang="en-US" sz="1400" dirty="0">
                <a:solidFill>
                  <a:schemeClr val="bg1"/>
                </a:solidFill>
              </a:rPr>
              <a:t>4,760 kms of legacy 2D </a:t>
            </a:r>
          </a:p>
          <a:p>
            <a:pPr marL="285750" indent="-285750">
              <a:spcBef>
                <a:spcPts val="600"/>
              </a:spcBef>
              <a:buFont typeface="Arial" panose="020B0604020202020204" pitchFamily="34" charset="0"/>
              <a:buChar char="•"/>
            </a:pPr>
            <a:r>
              <a:rPr lang="en-US" sz="1400" dirty="0">
                <a:solidFill>
                  <a:schemeClr val="bg1"/>
                </a:solidFill>
              </a:rPr>
              <a:t>No 3D on the block</a:t>
            </a:r>
          </a:p>
          <a:p>
            <a:pPr marL="285750" indent="-285750">
              <a:spcBef>
                <a:spcPts val="600"/>
              </a:spcBef>
              <a:buFont typeface="Arial" panose="020B0604020202020204" pitchFamily="34" charset="0"/>
              <a:buChar char="•"/>
            </a:pPr>
            <a:r>
              <a:rPr lang="en-US" sz="1400" dirty="0">
                <a:solidFill>
                  <a:schemeClr val="bg1"/>
                </a:solidFill>
              </a:rPr>
              <a:t>Two wells drilled in 1976 by Chevron (Lobo and </a:t>
            </a:r>
            <a:r>
              <a:rPr lang="en-US" sz="1400" dirty="0" err="1">
                <a:solidFill>
                  <a:schemeClr val="bg1"/>
                </a:solidFill>
              </a:rPr>
              <a:t>Gaviotin</a:t>
            </a:r>
            <a:r>
              <a:rPr lang="en-US" sz="1400" dirty="0">
                <a:solidFill>
                  <a:schemeClr val="bg1"/>
                </a:solidFill>
              </a:rPr>
              <a:t>) on the inner shelf - targeted shallow basement highs, with oil shows from fluid inclusions</a:t>
            </a:r>
          </a:p>
        </p:txBody>
      </p:sp>
      <p:sp>
        <p:nvSpPr>
          <p:cNvPr id="9" name="TextBox 8">
            <a:extLst>
              <a:ext uri="{FF2B5EF4-FFF2-40B4-BE49-F238E27FC236}">
                <a16:creationId xmlns:a16="http://schemas.microsoft.com/office/drawing/2014/main" id="{CEC4B3F2-835C-4948-A7FF-65D0CE8EE0D5}"/>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
        <p:nvSpPr>
          <p:cNvPr id="13" name="Rectangle 12">
            <a:extLst>
              <a:ext uri="{FF2B5EF4-FFF2-40B4-BE49-F238E27FC236}">
                <a16:creationId xmlns:a16="http://schemas.microsoft.com/office/drawing/2014/main" id="{60D7D4B1-4077-1550-5D14-AC2943897626}"/>
              </a:ext>
            </a:extLst>
          </p:cNvPr>
          <p:cNvSpPr/>
          <p:nvPr/>
        </p:nvSpPr>
        <p:spPr>
          <a:xfrm>
            <a:off x="5326144" y="4259997"/>
            <a:ext cx="1838227" cy="1254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741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270592" y="214254"/>
            <a:ext cx="10726517" cy="399981"/>
          </a:xfrm>
        </p:spPr>
        <p:txBody>
          <a:bodyPr/>
          <a:lstStyle/>
          <a:p>
            <a:r>
              <a:rPr lang="en-GB" sz="2800" dirty="0">
                <a:latin typeface="+mn-lt"/>
              </a:rPr>
              <a:t>AREA OFF-1: 2023 2D SEISMIC REPROCESSING UPLIFT</a:t>
            </a:r>
          </a:p>
        </p:txBody>
      </p:sp>
      <p:pic>
        <p:nvPicPr>
          <p:cNvPr id="2" name="Picture 1">
            <a:extLst>
              <a:ext uri="{FF2B5EF4-FFF2-40B4-BE49-F238E27FC236}">
                <a16:creationId xmlns:a16="http://schemas.microsoft.com/office/drawing/2014/main" id="{3A70F1C7-E4A6-112C-9F19-7E288F3076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10" t="1" b="50073"/>
          <a:stretch/>
        </p:blipFill>
        <p:spPr>
          <a:xfrm>
            <a:off x="5338361" y="863802"/>
            <a:ext cx="6881233" cy="2779189"/>
          </a:xfrm>
          <a:prstGeom prst="rect">
            <a:avLst/>
          </a:prstGeom>
        </p:spPr>
      </p:pic>
      <p:sp>
        <p:nvSpPr>
          <p:cNvPr id="3" name="TextBox 2">
            <a:extLst>
              <a:ext uri="{FF2B5EF4-FFF2-40B4-BE49-F238E27FC236}">
                <a16:creationId xmlns:a16="http://schemas.microsoft.com/office/drawing/2014/main" id="{B7EAABA2-AFE1-840D-1FF6-CD8F7B06C3E0}"/>
              </a:ext>
            </a:extLst>
          </p:cNvPr>
          <p:cNvSpPr txBox="1"/>
          <p:nvPr/>
        </p:nvSpPr>
        <p:spPr>
          <a:xfrm>
            <a:off x="270592" y="748814"/>
            <a:ext cx="5067766" cy="4308872"/>
          </a:xfrm>
          <a:prstGeom prst="rect">
            <a:avLst/>
          </a:prstGeom>
          <a:noFill/>
        </p:spPr>
        <p:txBody>
          <a:bodyPr wrap="square" rtlCol="0">
            <a:spAutoFit/>
          </a:bodyPr>
          <a:lstStyle/>
          <a:p>
            <a:endParaRPr lang="en-US" sz="1000" b="1" dirty="0">
              <a:solidFill>
                <a:schemeClr val="bg1"/>
              </a:solidFill>
            </a:endParaRPr>
          </a:p>
          <a:p>
            <a:r>
              <a:rPr lang="en-US" sz="1600" b="1" u="sng" dirty="0">
                <a:solidFill>
                  <a:schemeClr val="bg1"/>
                </a:solidFill>
              </a:rPr>
              <a:t>Key Outcomes</a:t>
            </a:r>
          </a:p>
          <a:p>
            <a:pPr>
              <a:spcBef>
                <a:spcPts val="900"/>
              </a:spcBef>
            </a:pPr>
            <a:r>
              <a:rPr lang="en-US" sz="1600" b="1" dirty="0">
                <a:solidFill>
                  <a:schemeClr val="bg1"/>
                </a:solidFill>
              </a:rPr>
              <a:t>The reprocessed seismic provides significantly improved data resolution and imaging with enhanced fault definition</a:t>
            </a:r>
          </a:p>
          <a:p>
            <a:pPr>
              <a:spcBef>
                <a:spcPts val="900"/>
              </a:spcBef>
            </a:pPr>
            <a:r>
              <a:rPr lang="en-US" sz="1600" b="1" dirty="0">
                <a:solidFill>
                  <a:schemeClr val="bg1"/>
                </a:solidFill>
              </a:rPr>
              <a:t>Able to better identify seismic facies, refine the prospect geometries, and facilitates AVO attribute analysis</a:t>
            </a:r>
            <a:br>
              <a:rPr lang="en-US" sz="1400" b="1" dirty="0">
                <a:solidFill>
                  <a:schemeClr val="bg1"/>
                </a:solidFill>
              </a:rPr>
            </a:br>
            <a:endParaRPr lang="en-US" sz="1400" b="1" dirty="0">
              <a:solidFill>
                <a:schemeClr val="bg1"/>
              </a:solidFill>
            </a:endParaRPr>
          </a:p>
          <a:p>
            <a:pPr marL="171450" indent="-171450">
              <a:buFont typeface="Arial" panose="020B0604020202020204" pitchFamily="34" charset="0"/>
              <a:buChar char="•"/>
            </a:pPr>
            <a:r>
              <a:rPr lang="en-US" sz="1400" dirty="0">
                <a:solidFill>
                  <a:schemeClr val="bg1"/>
                </a:solidFill>
              </a:rPr>
              <a:t>Work was completed by Down Under Geophysical, </a:t>
            </a:r>
            <a:br>
              <a:rPr lang="en-US" sz="1400" dirty="0">
                <a:solidFill>
                  <a:schemeClr val="bg1"/>
                </a:solidFill>
              </a:rPr>
            </a:br>
            <a:r>
              <a:rPr lang="en-US" sz="1400" dirty="0">
                <a:solidFill>
                  <a:schemeClr val="bg1"/>
                </a:solidFill>
              </a:rPr>
              <a:t>a specialist seismic reprocessing firm (UK)</a:t>
            </a:r>
          </a:p>
          <a:p>
            <a:pPr marL="171450" indent="-171450">
              <a:buFont typeface="Arial" panose="020B0604020202020204" pitchFamily="34" charset="0"/>
              <a:buChar char="•"/>
            </a:pPr>
            <a:endParaRPr lang="en-US" sz="900" dirty="0">
              <a:solidFill>
                <a:schemeClr val="bg1"/>
              </a:solidFill>
            </a:endParaRPr>
          </a:p>
          <a:p>
            <a:pPr marL="171450" indent="-171450">
              <a:buFont typeface="Arial" panose="020B0604020202020204" pitchFamily="34" charset="0"/>
              <a:buChar char="•"/>
            </a:pPr>
            <a:r>
              <a:rPr lang="en-US" sz="1400" dirty="0">
                <a:solidFill>
                  <a:schemeClr val="bg1"/>
                </a:solidFill>
              </a:rPr>
              <a:t>To ensure data and process integrity, a further </a:t>
            </a:r>
            <a:br>
              <a:rPr lang="en-US" sz="1400" dirty="0">
                <a:solidFill>
                  <a:schemeClr val="bg1"/>
                </a:solidFill>
              </a:rPr>
            </a:br>
            <a:r>
              <a:rPr lang="en-US" sz="1400" dirty="0">
                <a:solidFill>
                  <a:schemeClr val="bg1"/>
                </a:solidFill>
              </a:rPr>
              <a:t>layer of technical assurance was derived from</a:t>
            </a:r>
            <a:br>
              <a:rPr lang="en-US" sz="1400" dirty="0">
                <a:solidFill>
                  <a:schemeClr val="bg1"/>
                </a:solidFill>
              </a:rPr>
            </a:br>
            <a:r>
              <a:rPr lang="en-US" sz="1400" dirty="0">
                <a:solidFill>
                  <a:schemeClr val="bg1"/>
                </a:solidFill>
              </a:rPr>
              <a:t>an independent external QC process, in place </a:t>
            </a:r>
            <a:br>
              <a:rPr lang="en-US" sz="1400" dirty="0">
                <a:solidFill>
                  <a:schemeClr val="bg1"/>
                </a:solidFill>
              </a:rPr>
            </a:br>
            <a:r>
              <a:rPr lang="en-US" sz="1400" dirty="0">
                <a:solidFill>
                  <a:schemeClr val="bg1"/>
                </a:solidFill>
              </a:rPr>
              <a:t>throughout the reprocessing workstream</a:t>
            </a:r>
          </a:p>
          <a:p>
            <a:endParaRPr lang="en-US" sz="1600" b="1" dirty="0">
              <a:solidFill>
                <a:schemeClr val="bg1"/>
              </a:solidFill>
            </a:endParaRPr>
          </a:p>
          <a:p>
            <a:pPr marL="285750" indent="-285750">
              <a:buFont typeface="Arial" panose="020B0604020202020204" pitchFamily="34" charset="0"/>
              <a:buChar char="•"/>
            </a:pPr>
            <a:endParaRPr lang="en-US" sz="1600" b="1"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sp>
        <p:nvSpPr>
          <p:cNvPr id="4" name="TextBox 3">
            <a:extLst>
              <a:ext uri="{FF2B5EF4-FFF2-40B4-BE49-F238E27FC236}">
                <a16:creationId xmlns:a16="http://schemas.microsoft.com/office/drawing/2014/main" id="{3913109B-B65A-235D-043E-075916CFC688}"/>
              </a:ext>
            </a:extLst>
          </p:cNvPr>
          <p:cNvSpPr txBox="1"/>
          <p:nvPr/>
        </p:nvSpPr>
        <p:spPr>
          <a:xfrm>
            <a:off x="8904313" y="6482163"/>
            <a:ext cx="3734947" cy="253916"/>
          </a:xfrm>
          <a:prstGeom prst="rect">
            <a:avLst/>
          </a:prstGeom>
          <a:noFill/>
        </p:spPr>
        <p:txBody>
          <a:bodyPr wrap="square">
            <a:spAutoFit/>
          </a:bodyPr>
          <a:lstStyle/>
          <a:p>
            <a:r>
              <a:rPr lang="en-US" sz="1050" spc="-23" dirty="0">
                <a:solidFill>
                  <a:schemeClr val="bg1"/>
                </a:solidFill>
              </a:rPr>
              <a:t>Source: Down under Geophysics</a:t>
            </a:r>
          </a:p>
        </p:txBody>
      </p:sp>
      <p:sp>
        <p:nvSpPr>
          <p:cNvPr id="8" name="Rectangle 7">
            <a:extLst>
              <a:ext uri="{FF2B5EF4-FFF2-40B4-BE49-F238E27FC236}">
                <a16:creationId xmlns:a16="http://schemas.microsoft.com/office/drawing/2014/main" id="{1875062A-F653-D188-0381-7F302704A48C}"/>
              </a:ext>
            </a:extLst>
          </p:cNvPr>
          <p:cNvSpPr/>
          <p:nvPr/>
        </p:nvSpPr>
        <p:spPr>
          <a:xfrm>
            <a:off x="5338360" y="2647459"/>
            <a:ext cx="1703463" cy="5455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BEFORE</a:t>
            </a:r>
          </a:p>
        </p:txBody>
      </p:sp>
      <p:pic>
        <p:nvPicPr>
          <p:cNvPr id="7" name="Picture 6">
            <a:extLst>
              <a:ext uri="{FF2B5EF4-FFF2-40B4-BE49-F238E27FC236}">
                <a16:creationId xmlns:a16="http://schemas.microsoft.com/office/drawing/2014/main" id="{333577B8-494D-5FD0-22E5-818138919E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7737" y="3157166"/>
            <a:ext cx="7681865" cy="3324997"/>
          </a:xfrm>
          <a:prstGeom prst="rect">
            <a:avLst/>
          </a:prstGeom>
        </p:spPr>
      </p:pic>
      <p:pic>
        <p:nvPicPr>
          <p:cNvPr id="9" name="Picture 8">
            <a:extLst>
              <a:ext uri="{FF2B5EF4-FFF2-40B4-BE49-F238E27FC236}">
                <a16:creationId xmlns:a16="http://schemas.microsoft.com/office/drawing/2014/main" id="{D490EF21-3FE8-D49D-BD93-EF4DD2E9A962}"/>
              </a:ext>
            </a:extLst>
          </p:cNvPr>
          <p:cNvPicPr>
            <a:picLocks noChangeAspect="1"/>
          </p:cNvPicPr>
          <p:nvPr/>
        </p:nvPicPr>
        <p:blipFill>
          <a:blip r:embed="rId5"/>
          <a:stretch>
            <a:fillRect/>
          </a:stretch>
        </p:blipFill>
        <p:spPr>
          <a:xfrm>
            <a:off x="906410" y="4426094"/>
            <a:ext cx="2814319" cy="2011679"/>
          </a:xfrm>
          <a:prstGeom prst="rect">
            <a:avLst/>
          </a:prstGeom>
          <a:ln>
            <a:solidFill>
              <a:schemeClr val="accent1">
                <a:lumMod val="60000"/>
                <a:lumOff val="40000"/>
              </a:schemeClr>
            </a:solidFill>
          </a:ln>
        </p:spPr>
      </p:pic>
      <p:cxnSp>
        <p:nvCxnSpPr>
          <p:cNvPr id="11" name="Straight Connector 10">
            <a:extLst>
              <a:ext uri="{FF2B5EF4-FFF2-40B4-BE49-F238E27FC236}">
                <a16:creationId xmlns:a16="http://schemas.microsoft.com/office/drawing/2014/main" id="{C5CB7377-4992-7551-1DBE-0F9B0A33B2CA}"/>
              </a:ext>
            </a:extLst>
          </p:cNvPr>
          <p:cNvCxnSpPr>
            <a:cxnSpLocks/>
          </p:cNvCxnSpPr>
          <p:nvPr/>
        </p:nvCxnSpPr>
        <p:spPr>
          <a:xfrm>
            <a:off x="1655343" y="582335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8E719A-26F0-AB78-36AA-2766354729A8}"/>
              </a:ext>
            </a:extLst>
          </p:cNvPr>
          <p:cNvCxnSpPr>
            <a:cxnSpLocks/>
          </p:cNvCxnSpPr>
          <p:nvPr/>
        </p:nvCxnSpPr>
        <p:spPr>
          <a:xfrm>
            <a:off x="2132147" y="5288702"/>
            <a:ext cx="1104023" cy="9479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97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9DBB-6BCC-4185-B340-86A3F43C8D6D}"/>
              </a:ext>
            </a:extLst>
          </p:cNvPr>
          <p:cNvSpPr>
            <a:spLocks noGrp="1"/>
          </p:cNvSpPr>
          <p:nvPr>
            <p:ph type="title"/>
          </p:nvPr>
        </p:nvSpPr>
        <p:spPr>
          <a:xfrm>
            <a:off x="448960" y="339833"/>
            <a:ext cx="8943094" cy="399981"/>
          </a:xfrm>
        </p:spPr>
        <p:txBody>
          <a:bodyPr/>
          <a:lstStyle/>
          <a:p>
            <a:r>
              <a:rPr lang="en-GB" sz="2800" dirty="0">
                <a:latin typeface="+mn-lt"/>
              </a:rPr>
              <a:t>Disclaimer</a:t>
            </a:r>
          </a:p>
        </p:txBody>
      </p:sp>
      <p:sp>
        <p:nvSpPr>
          <p:cNvPr id="4" name="Rectangle 3">
            <a:extLst>
              <a:ext uri="{FF2B5EF4-FFF2-40B4-BE49-F238E27FC236}">
                <a16:creationId xmlns:a16="http://schemas.microsoft.com/office/drawing/2014/main" id="{D1BBBA8F-DDAC-468A-91FD-97352CE4FB03}"/>
              </a:ext>
            </a:extLst>
          </p:cNvPr>
          <p:cNvSpPr/>
          <p:nvPr/>
        </p:nvSpPr>
        <p:spPr>
          <a:xfrm>
            <a:off x="448960" y="1129236"/>
            <a:ext cx="11350691" cy="5009064"/>
          </a:xfrm>
          <a:prstGeom prst="rect">
            <a:avLst/>
          </a:prstGeom>
        </p:spPr>
        <p:txBody>
          <a:bodyPr wrap="square" lIns="0" tIns="0" rIns="0" bIns="0">
            <a:spAutoFit/>
          </a:bodyPr>
          <a:lstStyle/>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This presentation (“Presentation”) has been prepared by Challenger Energy Group PLC (“Challenger” or the “Company”) solely for the purposes of providing information on the Company and its projects and prospects. This Presentation should not be considered as the giving of investment advice by the Company or any persons, including to any of its shareholders, officers or advisers. If you are in any doubt about the contents of this Presentation or the action you should take, you should consult an independent adviser authorised to render such advice.</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This Presentation has not been independently verified and is subject to material updating, revision and further amendments without notice. The Presentation does not purport to contain all information that an investor in or creditor to the Company or its projects may wish to receive for the purposes of assessment or valuation and is not intended to form the basis of any investment or financial decision.</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While the information contained herein has been prepared in good faith, neither the Company nor its shareholders, directors, officers, agents, employees, or advisors give, has given or has authority to give, any representations or warranties (express or implied) as to the achievement or reasonableness of future projections, management targets, estimates, prospects or returns contained in this Presentation, or in relation to the accuracy, reliability or completeness of the information in this Presentation, or any revision thereof, or of any other written or oral information made or to be made available to any investor (all such information being referred to as “Information”).</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So far as permitted by law, neither the Company nor any of its shareholders, directors, officers, agents, employees or advisers take any responsibility for, or will accept any liability in respect of, the accuracy, reliability or completeness of the Information or for any loss, howsoever arising from the use of this Presentation. In furnishing this Presentation, the Company does not undertake any obligation to provide any additional information or to update this Presentation or to correct any inaccuracies in, or omissions from, this Presentation which may become apparent.</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This Presentation contains certain statements which may constitute forward-looking statements. All statements in this Presentation, other than statements of historical facts, that address future activities and events or developments that the Company expects, are forward-looking statements. Although the Company believes that the expectations reflected in these statements are based on reasonable assumptions, such statements are only predictions and are subject to inherent risks and uncertainties and changes in the underlying assumptions which could cause actual values, results, performance or achievements to differ materially from those expressed, implied or projected in any forward-looking statements. Factors that could cause actual results to differ materially from those in forward-looking statements include market prices, continued availability of capital and financing, and general economic, market or business conditions. Investors are cautioned that any such statements are not guarantees of future performance and that actual results or developments may differ materially from those projected in forward-looking statements.</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The Company will not undertake any obligation to release publicly any revisions to these forward-looking statements to reflect events, circumstances or unanticipated events occurring after the date of this Presentation, except as required by law or by any appropriate regulatory authority. Nothing in this Presentation or in documents referred to in it should be considered as a profit forecast. Past performance of the Company or its shares cannot be relied on as a guide to future performance.</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This Presentation does not constitute, or form part of or contain any offer or invitation to sell or issue, or any offer to subscribe for, underwrite or otherwise acquire, or dispose of, any securities in the Company in any jurisdiction and is directed at, and is only for distribution in the United Kingdom to persons reasonably believed to fall within Article 19 (Investment professionals) or Article 49 (High net worth companies, unincorporated associations etc.) of the Financial Services and Markets Act 2000 (Financial Promotion) Order 2005 (SI 2005/1529) or to whom this Presentation may otherwise lawfully be distributed.</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Neither this Presentation nor any part of or copy of it may be taken or transmitted, directly or indirectly, into the United States of America or Canada or distributed or re-distributed directly or indirectly, in the United States of America, its territories or possessions, or Canada, or to any resident thereof except in compliance with applicable securities laws. Any failure to comply with these restrictions may constitute a violation of applicable U.S. or Canadian securities laws. This Presentation and the information contained herein do not constitute an offer of securities for sale in the United States. By accepting this Presentation, the recipient represents and warrants that it is a person to whom this Presentation may be delivered or distributed without a violation of the laws of any relevant jurisdiction. This Presentation is not to be disclosed to any other person or used for any other purpose and any other person who receives this Presentation should not rely or act upon it.</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The delivery or distribution of this Presentation in or to persons in certain jurisdictions may be restricted by law and persons into whose possession this Presentation comes should inform themselves about, and observe, any such restrictions. Any failure to comply with these restrictions may constitute a violation of the laws of the relevant jurisdiction.</a:t>
            </a:r>
          </a:p>
          <a:p>
            <a:pPr algn="just">
              <a:spcBef>
                <a:spcPts val="200"/>
              </a:spcBef>
              <a:spcAft>
                <a:spcPts val="300"/>
              </a:spcAft>
            </a:pPr>
            <a:r>
              <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rPr>
              <a:t>By attending a meeting where this Presentation is made or distributed, or by reading the Presentation slides, you agree to be bound by these provisions.</a:t>
            </a:r>
          </a:p>
        </p:txBody>
      </p:sp>
      <p:sp>
        <p:nvSpPr>
          <p:cNvPr id="7" name="TextBox 6">
            <a:extLst>
              <a:ext uri="{FF2B5EF4-FFF2-40B4-BE49-F238E27FC236}">
                <a16:creationId xmlns:a16="http://schemas.microsoft.com/office/drawing/2014/main" id="{53B1326E-DC90-CB12-7EEC-361CE99D4C53}"/>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320154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20909" y="214254"/>
            <a:ext cx="10577693" cy="399981"/>
          </a:xfrm>
        </p:spPr>
        <p:txBody>
          <a:bodyPr/>
          <a:lstStyle/>
          <a:p>
            <a:r>
              <a:rPr lang="en-GB" sz="2800" dirty="0">
                <a:latin typeface="+mn-lt"/>
              </a:rPr>
              <a:t>AREA OFF-1: AVO ATTRIBUTE ANALYSIS</a:t>
            </a:r>
          </a:p>
        </p:txBody>
      </p:sp>
      <p:pic>
        <p:nvPicPr>
          <p:cNvPr id="2" name="Picture 1">
            <a:extLst>
              <a:ext uri="{FF2B5EF4-FFF2-40B4-BE49-F238E27FC236}">
                <a16:creationId xmlns:a16="http://schemas.microsoft.com/office/drawing/2014/main" id="{A03D291E-8087-D111-8CA3-DB8E882BBE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1109" y="1158670"/>
            <a:ext cx="7324627" cy="4872938"/>
          </a:xfrm>
          <a:prstGeom prst="rect">
            <a:avLst/>
          </a:prstGeom>
        </p:spPr>
      </p:pic>
      <p:pic>
        <p:nvPicPr>
          <p:cNvPr id="64" name="Picture 63">
            <a:extLst>
              <a:ext uri="{FF2B5EF4-FFF2-40B4-BE49-F238E27FC236}">
                <a16:creationId xmlns:a16="http://schemas.microsoft.com/office/drawing/2014/main" id="{C4C4BDE1-4F66-A75D-6484-C0A70583C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4551" y="4830334"/>
            <a:ext cx="2570673" cy="1801109"/>
          </a:xfrm>
          <a:prstGeom prst="rect">
            <a:avLst/>
          </a:prstGeom>
          <a:ln>
            <a:solidFill>
              <a:srgbClr val="FFFF66"/>
            </a:solidFill>
          </a:ln>
        </p:spPr>
      </p:pic>
      <p:sp>
        <p:nvSpPr>
          <p:cNvPr id="4" name="TextBox 3">
            <a:extLst>
              <a:ext uri="{FF2B5EF4-FFF2-40B4-BE49-F238E27FC236}">
                <a16:creationId xmlns:a16="http://schemas.microsoft.com/office/drawing/2014/main" id="{383FAC20-D407-A460-7F06-8160A406817C}"/>
              </a:ext>
            </a:extLst>
          </p:cNvPr>
          <p:cNvSpPr txBox="1"/>
          <p:nvPr/>
        </p:nvSpPr>
        <p:spPr>
          <a:xfrm>
            <a:off x="320909" y="892768"/>
            <a:ext cx="4185103" cy="6524863"/>
          </a:xfrm>
          <a:prstGeom prst="rect">
            <a:avLst/>
          </a:prstGeom>
          <a:noFill/>
        </p:spPr>
        <p:txBody>
          <a:bodyPr wrap="square">
            <a:spAutoFit/>
          </a:bodyPr>
          <a:lstStyle/>
          <a:p>
            <a:r>
              <a:rPr lang="en-AU" sz="1600" dirty="0">
                <a:solidFill>
                  <a:schemeClr val="bg1"/>
                </a:solidFill>
              </a:rPr>
              <a:t>I</a:t>
            </a:r>
            <a:r>
              <a:rPr lang="en-AU" sz="1600" b="1" dirty="0">
                <a:solidFill>
                  <a:schemeClr val="bg1"/>
                </a:solidFill>
              </a:rPr>
              <a:t>n general terms, Class II / Class III Amplitude Variation with Offset (AVO) anomalies are considered to represent porous sands with a potential presence of hydrocarbons</a:t>
            </a:r>
            <a:endParaRPr lang="en-AU" sz="1600" b="1" u="sng" dirty="0">
              <a:solidFill>
                <a:schemeClr val="bg1"/>
              </a:solidFill>
            </a:endParaRPr>
          </a:p>
          <a:p>
            <a:endParaRPr lang="en-AU" sz="1600" b="1" u="sng" dirty="0">
              <a:solidFill>
                <a:schemeClr val="bg1"/>
              </a:solidFill>
            </a:endParaRPr>
          </a:p>
          <a:p>
            <a:r>
              <a:rPr lang="en-AU" sz="1600" b="1" u="sng" dirty="0">
                <a:solidFill>
                  <a:schemeClr val="bg1"/>
                </a:solidFill>
              </a:rPr>
              <a:t>Key Findings</a:t>
            </a:r>
          </a:p>
          <a:p>
            <a:endParaRPr lang="en-AU" sz="1050" b="1" dirty="0">
              <a:solidFill>
                <a:schemeClr val="bg1"/>
              </a:solidFill>
            </a:endParaRPr>
          </a:p>
          <a:p>
            <a:r>
              <a:rPr lang="en-AU" sz="1600" b="1" dirty="0">
                <a:solidFill>
                  <a:schemeClr val="bg1"/>
                </a:solidFill>
              </a:rPr>
              <a:t>Results thus far indicate stacked sands in the Cretaceous, with good evidence of potential hydrocarbon charge</a:t>
            </a:r>
          </a:p>
          <a:p>
            <a:endParaRPr lang="en-AU" sz="1600" b="1" dirty="0">
              <a:solidFill>
                <a:schemeClr val="bg1"/>
              </a:solidFill>
            </a:endParaRPr>
          </a:p>
          <a:p>
            <a:r>
              <a:rPr lang="en-AU" sz="1600" b="1" dirty="0">
                <a:solidFill>
                  <a:schemeClr val="bg1"/>
                </a:solidFill>
              </a:rPr>
              <a:t>Various Class II/III AVO anomalies have been identified, indicative of porous sand presence and possible hydrocarbons</a:t>
            </a:r>
          </a:p>
          <a:p>
            <a:endParaRPr lang="en-AU" sz="1600" dirty="0">
              <a:solidFill>
                <a:schemeClr val="bg1"/>
              </a:solidFill>
            </a:endParaRPr>
          </a:p>
          <a:p>
            <a:pPr marL="285750" indent="-285750">
              <a:buFont typeface="Arial" panose="020B0604020202020204" pitchFamily="34" charset="0"/>
              <a:buChar char="•"/>
            </a:pPr>
            <a:r>
              <a:rPr lang="en-AU" sz="1400" dirty="0">
                <a:solidFill>
                  <a:schemeClr val="bg1"/>
                </a:solidFill>
              </a:rPr>
              <a:t>AVO analysis is being conducted by LEAN </a:t>
            </a:r>
            <a:r>
              <a:rPr lang="en-AU" sz="1400" dirty="0" err="1">
                <a:solidFill>
                  <a:schemeClr val="bg1"/>
                </a:solidFill>
              </a:rPr>
              <a:t>Geosolutions</a:t>
            </a:r>
            <a:r>
              <a:rPr lang="en-AU" sz="1400" dirty="0">
                <a:solidFill>
                  <a:schemeClr val="bg1"/>
                </a:solidFill>
              </a:rPr>
              <a:t>, a specialist firm in advanced seismic attribute evaluation (Houston)</a:t>
            </a:r>
          </a:p>
          <a:p>
            <a:pPr marL="285750" indent="-285750">
              <a:buFont typeface="Arial" panose="020B0604020202020204" pitchFamily="34" charset="0"/>
              <a:buChar char="•"/>
            </a:pPr>
            <a:endParaRPr lang="en-AU" sz="1400" dirty="0">
              <a:solidFill>
                <a:schemeClr val="bg1"/>
              </a:solidFill>
            </a:endParaRPr>
          </a:p>
          <a:p>
            <a:pPr marL="285750" indent="-285750">
              <a:buFont typeface="Arial" panose="020B0604020202020204" pitchFamily="34" charset="0"/>
              <a:buChar char="•"/>
            </a:pPr>
            <a:r>
              <a:rPr lang="en-AU" sz="1400" dirty="0">
                <a:solidFill>
                  <a:schemeClr val="bg1"/>
                </a:solidFill>
              </a:rPr>
              <a:t>Six reprocessed seismic lines were selected for AVO attribute analysis; based on results, a further seven have now been selected for similar analysis, with work commenced</a:t>
            </a:r>
          </a:p>
          <a:p>
            <a:pPr marL="285750" indent="-285750">
              <a:buFont typeface="Arial" panose="020B0604020202020204" pitchFamily="34" charset="0"/>
              <a:buChar char="•"/>
            </a:pPr>
            <a:endParaRPr lang="en-AU" sz="1600" dirty="0">
              <a:solidFill>
                <a:schemeClr val="bg1"/>
              </a:solidFill>
            </a:endParaRPr>
          </a:p>
          <a:p>
            <a:pPr marL="285750" indent="-285750">
              <a:buFont typeface="Arial" panose="020B0604020202020204" pitchFamily="34" charset="0"/>
              <a:buChar char="•"/>
            </a:pPr>
            <a:endParaRPr lang="en-AU" sz="1600" dirty="0">
              <a:solidFill>
                <a:schemeClr val="bg1"/>
              </a:solidFill>
            </a:endParaRPr>
          </a:p>
          <a:p>
            <a:pPr marL="285750" indent="-285750">
              <a:buFont typeface="Arial" panose="020B0604020202020204" pitchFamily="34" charset="0"/>
              <a:buChar char="•"/>
            </a:pPr>
            <a:endParaRPr lang="en-AU" sz="1600" dirty="0">
              <a:solidFill>
                <a:schemeClr val="bg1"/>
              </a:solidFill>
            </a:endParaRPr>
          </a:p>
          <a:p>
            <a:pPr marL="285750" indent="-285750">
              <a:buFont typeface="Arial" panose="020B0604020202020204" pitchFamily="34" charset="0"/>
              <a:buChar char="•"/>
            </a:pPr>
            <a:endParaRPr lang="en-AU" dirty="0">
              <a:solidFill>
                <a:schemeClr val="bg1"/>
              </a:solidFill>
            </a:endParaRPr>
          </a:p>
        </p:txBody>
      </p:sp>
      <p:sp>
        <p:nvSpPr>
          <p:cNvPr id="6" name="TextBox 5">
            <a:extLst>
              <a:ext uri="{FF2B5EF4-FFF2-40B4-BE49-F238E27FC236}">
                <a16:creationId xmlns:a16="http://schemas.microsoft.com/office/drawing/2014/main" id="{AE82573E-63FB-68D8-2AF9-1B13C1A767EE}"/>
              </a:ext>
            </a:extLst>
          </p:cNvPr>
          <p:cNvSpPr txBox="1"/>
          <p:nvPr/>
        </p:nvSpPr>
        <p:spPr>
          <a:xfrm>
            <a:off x="4751108" y="881671"/>
            <a:ext cx="7324627" cy="307777"/>
          </a:xfrm>
          <a:prstGeom prst="rect">
            <a:avLst/>
          </a:prstGeom>
          <a:solidFill>
            <a:schemeClr val="bg2">
              <a:lumMod val="90000"/>
            </a:schemeClr>
          </a:solidFill>
        </p:spPr>
        <p:txBody>
          <a:bodyPr wrap="square" rtlCol="0">
            <a:spAutoFit/>
          </a:bodyPr>
          <a:lstStyle/>
          <a:p>
            <a:r>
              <a:rPr lang="en-US" sz="1400" b="1" dirty="0"/>
              <a:t>Line UR07-002P1-021 – </a:t>
            </a:r>
            <a:r>
              <a:rPr lang="en-US" sz="1400" b="1" dirty="0" err="1"/>
              <a:t>UFar</a:t>
            </a:r>
            <a:r>
              <a:rPr lang="en-US" sz="1400" b="1" dirty="0"/>
              <a:t> 35-45 – Zero phase (Teru </a:t>
            </a:r>
            <a:r>
              <a:rPr lang="en-US" sz="1400" b="1" dirty="0" err="1"/>
              <a:t>Teru</a:t>
            </a:r>
            <a:r>
              <a:rPr lang="en-US" sz="1400" b="1" dirty="0"/>
              <a:t> prospect)</a:t>
            </a:r>
          </a:p>
        </p:txBody>
      </p:sp>
      <p:sp>
        <p:nvSpPr>
          <p:cNvPr id="3" name="TextBox 2">
            <a:extLst>
              <a:ext uri="{FF2B5EF4-FFF2-40B4-BE49-F238E27FC236}">
                <a16:creationId xmlns:a16="http://schemas.microsoft.com/office/drawing/2014/main" id="{C8FE4AFA-670E-59C5-75C1-120FA3758174}"/>
              </a:ext>
            </a:extLst>
          </p:cNvPr>
          <p:cNvSpPr txBox="1"/>
          <p:nvPr/>
        </p:nvSpPr>
        <p:spPr>
          <a:xfrm>
            <a:off x="8378247" y="4830334"/>
            <a:ext cx="1945916" cy="246221"/>
          </a:xfrm>
          <a:prstGeom prst="rect">
            <a:avLst/>
          </a:prstGeom>
          <a:solidFill>
            <a:schemeClr val="bg1"/>
          </a:solidFill>
        </p:spPr>
        <p:txBody>
          <a:bodyPr wrap="square" rtlCol="0">
            <a:spAutoFit/>
          </a:bodyPr>
          <a:lstStyle/>
          <a:p>
            <a:r>
              <a:rPr lang="en-US" sz="1000" dirty="0"/>
              <a:t>Lower Cretaceous Amplitude Map</a:t>
            </a:r>
          </a:p>
        </p:txBody>
      </p:sp>
      <p:sp>
        <p:nvSpPr>
          <p:cNvPr id="7" name="TextBox 6">
            <a:extLst>
              <a:ext uri="{FF2B5EF4-FFF2-40B4-BE49-F238E27FC236}">
                <a16:creationId xmlns:a16="http://schemas.microsoft.com/office/drawing/2014/main" id="{99B29002-55C7-6F3F-CE3E-B0F2AA81C93B}"/>
              </a:ext>
            </a:extLst>
          </p:cNvPr>
          <p:cNvSpPr txBox="1"/>
          <p:nvPr/>
        </p:nvSpPr>
        <p:spPr>
          <a:xfrm>
            <a:off x="6528725" y="6015760"/>
            <a:ext cx="3734947" cy="253916"/>
          </a:xfrm>
          <a:prstGeom prst="rect">
            <a:avLst/>
          </a:prstGeom>
          <a:noFill/>
        </p:spPr>
        <p:txBody>
          <a:bodyPr wrap="square">
            <a:spAutoFit/>
          </a:bodyPr>
          <a:lstStyle/>
          <a:p>
            <a:r>
              <a:rPr lang="en-US" sz="1050" spc="-23" dirty="0">
                <a:solidFill>
                  <a:schemeClr val="bg1"/>
                </a:solidFill>
              </a:rPr>
              <a:t>Source: LEAN </a:t>
            </a:r>
            <a:r>
              <a:rPr lang="en-US" sz="1050" spc="-23" dirty="0" err="1">
                <a:solidFill>
                  <a:schemeClr val="bg1"/>
                </a:solidFill>
              </a:rPr>
              <a:t>Geosolutions</a:t>
            </a:r>
            <a:endParaRPr lang="en-US" sz="1050" spc="-23" dirty="0">
              <a:solidFill>
                <a:schemeClr val="bg1"/>
              </a:solidFill>
            </a:endParaRPr>
          </a:p>
        </p:txBody>
      </p:sp>
      <p:sp>
        <p:nvSpPr>
          <p:cNvPr id="10" name="TextBox 9">
            <a:extLst>
              <a:ext uri="{FF2B5EF4-FFF2-40B4-BE49-F238E27FC236}">
                <a16:creationId xmlns:a16="http://schemas.microsoft.com/office/drawing/2014/main" id="{96AF4FF0-C65C-A479-02C7-344096EEEE69}"/>
              </a:ext>
            </a:extLst>
          </p:cNvPr>
          <p:cNvSpPr txBox="1"/>
          <p:nvPr/>
        </p:nvSpPr>
        <p:spPr>
          <a:xfrm>
            <a:off x="8671560" y="5501640"/>
            <a:ext cx="1188720" cy="369332"/>
          </a:xfrm>
          <a:prstGeom prst="rect">
            <a:avLst/>
          </a:prstGeom>
          <a:noFill/>
        </p:spPr>
        <p:txBody>
          <a:bodyPr wrap="square" rtlCol="0">
            <a:spAutoFit/>
          </a:bodyPr>
          <a:lstStyle/>
          <a:p>
            <a:r>
              <a:rPr lang="en-US" dirty="0">
                <a:highlight>
                  <a:srgbClr val="DCF2F4"/>
                </a:highlight>
              </a:rPr>
              <a:t>~460 km</a:t>
            </a:r>
            <a:r>
              <a:rPr lang="en-US" baseline="30000" dirty="0">
                <a:highlight>
                  <a:srgbClr val="DCF2F4"/>
                </a:highlight>
              </a:rPr>
              <a:t>2</a:t>
            </a:r>
          </a:p>
        </p:txBody>
      </p:sp>
      <p:sp>
        <p:nvSpPr>
          <p:cNvPr id="9" name="TextBox 8">
            <a:extLst>
              <a:ext uri="{FF2B5EF4-FFF2-40B4-BE49-F238E27FC236}">
                <a16:creationId xmlns:a16="http://schemas.microsoft.com/office/drawing/2014/main" id="{85E54445-B004-C156-EC7F-2CE5B607E924}"/>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
        <p:nvSpPr>
          <p:cNvPr id="11" name="Rectangle 10">
            <a:extLst>
              <a:ext uri="{FF2B5EF4-FFF2-40B4-BE49-F238E27FC236}">
                <a16:creationId xmlns:a16="http://schemas.microsoft.com/office/drawing/2014/main" id="{D51EFE00-84DE-95A6-08EA-15793526E7C4}"/>
              </a:ext>
            </a:extLst>
          </p:cNvPr>
          <p:cNvSpPr/>
          <p:nvPr/>
        </p:nvSpPr>
        <p:spPr>
          <a:xfrm>
            <a:off x="10786075" y="4044100"/>
            <a:ext cx="1289660" cy="452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t>Flat Spot</a:t>
            </a:r>
          </a:p>
          <a:p>
            <a:pPr algn="ctr"/>
            <a:r>
              <a:rPr lang="en-AU" sz="1100" b="1" dirty="0"/>
              <a:t>Oil-water contact?</a:t>
            </a:r>
          </a:p>
        </p:txBody>
      </p:sp>
      <p:sp>
        <p:nvSpPr>
          <p:cNvPr id="13" name="Rectangle 12">
            <a:extLst>
              <a:ext uri="{FF2B5EF4-FFF2-40B4-BE49-F238E27FC236}">
                <a16:creationId xmlns:a16="http://schemas.microsoft.com/office/drawing/2014/main" id="{19969DB7-6E96-5AE0-D5F2-F7EA2E26C2A1}"/>
              </a:ext>
            </a:extLst>
          </p:cNvPr>
          <p:cNvSpPr/>
          <p:nvPr/>
        </p:nvSpPr>
        <p:spPr>
          <a:xfrm>
            <a:off x="8413421" y="2783020"/>
            <a:ext cx="1289660" cy="525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t>AVO Class II/III</a:t>
            </a:r>
          </a:p>
          <a:p>
            <a:pPr algn="ctr"/>
            <a:r>
              <a:rPr lang="en-AU" sz="1100" b="1" dirty="0"/>
              <a:t>Indicative of porous sand</a:t>
            </a:r>
          </a:p>
        </p:txBody>
      </p:sp>
      <p:sp>
        <p:nvSpPr>
          <p:cNvPr id="14" name="Rectangle 13">
            <a:extLst>
              <a:ext uri="{FF2B5EF4-FFF2-40B4-BE49-F238E27FC236}">
                <a16:creationId xmlns:a16="http://schemas.microsoft.com/office/drawing/2014/main" id="{A7814FF8-A205-370B-94AB-A64A577B76D3}"/>
              </a:ext>
            </a:extLst>
          </p:cNvPr>
          <p:cNvSpPr/>
          <p:nvPr/>
        </p:nvSpPr>
        <p:spPr>
          <a:xfrm>
            <a:off x="5239065" y="3744555"/>
            <a:ext cx="1289660" cy="525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t>Clear reservoir pinch-out seals structure up-dip</a:t>
            </a:r>
          </a:p>
        </p:txBody>
      </p:sp>
    </p:spTree>
    <p:extLst>
      <p:ext uri="{BB962C8B-B14F-4D97-AF65-F5344CB8AC3E}">
        <p14:creationId xmlns:p14="http://schemas.microsoft.com/office/powerpoint/2010/main" val="279524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64A17-1C42-B03B-E73F-BC639D60DAD5}"/>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pic>
        <p:nvPicPr>
          <p:cNvPr id="2" name="Picture 1">
            <a:extLst>
              <a:ext uri="{FF2B5EF4-FFF2-40B4-BE49-F238E27FC236}">
                <a16:creationId xmlns:a16="http://schemas.microsoft.com/office/drawing/2014/main" id="{C65F1486-06ED-CC36-2866-3CC006A5C76B}"/>
              </a:ext>
            </a:extLst>
          </p:cNvPr>
          <p:cNvPicPr>
            <a:picLocks noChangeAspect="1"/>
          </p:cNvPicPr>
          <p:nvPr/>
        </p:nvPicPr>
        <p:blipFill>
          <a:blip r:embed="rId3"/>
          <a:stretch>
            <a:fillRect/>
          </a:stretch>
        </p:blipFill>
        <p:spPr>
          <a:xfrm>
            <a:off x="4401384" y="850281"/>
            <a:ext cx="7926054" cy="5453852"/>
          </a:xfrm>
          <a:prstGeom prst="rect">
            <a:avLst/>
          </a:prstGeom>
        </p:spPr>
      </p:pic>
      <p:sp>
        <p:nvSpPr>
          <p:cNvPr id="17" name="Title 1">
            <a:extLst>
              <a:ext uri="{FF2B5EF4-FFF2-40B4-BE49-F238E27FC236}">
                <a16:creationId xmlns:a16="http://schemas.microsoft.com/office/drawing/2014/main" id="{4DF0EFEF-6318-1561-97A3-2D7D4CF111C3}"/>
              </a:ext>
            </a:extLst>
          </p:cNvPr>
          <p:cNvSpPr>
            <a:spLocks noGrp="1"/>
          </p:cNvSpPr>
          <p:nvPr>
            <p:ph type="title"/>
          </p:nvPr>
        </p:nvSpPr>
        <p:spPr>
          <a:xfrm>
            <a:off x="320909" y="379620"/>
            <a:ext cx="10577693" cy="399981"/>
          </a:xfrm>
        </p:spPr>
        <p:txBody>
          <a:bodyPr/>
          <a:lstStyle/>
          <a:p>
            <a:r>
              <a:rPr lang="en-GB" sz="2800" dirty="0">
                <a:latin typeface="+mn-lt"/>
              </a:rPr>
              <a:t>AREA OFF-1: EXPLORATION PROSPECTS</a:t>
            </a:r>
          </a:p>
        </p:txBody>
      </p:sp>
      <p:sp>
        <p:nvSpPr>
          <p:cNvPr id="19" name="TextBox 18">
            <a:extLst>
              <a:ext uri="{FF2B5EF4-FFF2-40B4-BE49-F238E27FC236}">
                <a16:creationId xmlns:a16="http://schemas.microsoft.com/office/drawing/2014/main" id="{B26A3636-683A-47CB-3431-B530277DE977}"/>
              </a:ext>
            </a:extLst>
          </p:cNvPr>
          <p:cNvSpPr txBox="1"/>
          <p:nvPr/>
        </p:nvSpPr>
        <p:spPr>
          <a:xfrm>
            <a:off x="325002" y="1145506"/>
            <a:ext cx="4506012" cy="4708981"/>
          </a:xfrm>
          <a:prstGeom prst="rect">
            <a:avLst/>
          </a:prstGeom>
          <a:noFill/>
        </p:spPr>
        <p:txBody>
          <a:bodyPr wrap="square" rtlCol="0">
            <a:spAutoFit/>
          </a:bodyPr>
          <a:lstStyle/>
          <a:p>
            <a:r>
              <a:rPr lang="en-US" sz="1600" b="1" dirty="0">
                <a:solidFill>
                  <a:schemeClr val="bg1"/>
                </a:solidFill>
              </a:rPr>
              <a:t>Integration of the 2D reprocessing and AVO attribute analysis has allowed </a:t>
            </a:r>
            <a:r>
              <a:rPr lang="en-US" sz="1600" b="1" u="sng" dirty="0">
                <a:solidFill>
                  <a:schemeClr val="bg1"/>
                </a:solidFill>
              </a:rPr>
              <a:t>3 primary </a:t>
            </a:r>
            <a:br>
              <a:rPr lang="en-US" sz="1600" b="1" u="sng" dirty="0">
                <a:solidFill>
                  <a:schemeClr val="bg1"/>
                </a:solidFill>
              </a:rPr>
            </a:br>
            <a:r>
              <a:rPr lang="en-US" sz="1600" b="1" u="sng" dirty="0">
                <a:solidFill>
                  <a:schemeClr val="bg1"/>
                </a:solidFill>
              </a:rPr>
              <a:t>prospects thus far to be identified and mapped</a:t>
            </a:r>
          </a:p>
          <a:p>
            <a:endParaRPr lang="en-US" sz="1600" b="1" u="sng" dirty="0">
              <a:solidFill>
                <a:schemeClr val="bg1"/>
              </a:solidFill>
            </a:endParaRPr>
          </a:p>
          <a:p>
            <a:pPr marL="171450" indent="-171450">
              <a:buFont typeface="Arial" panose="020B0604020202020204" pitchFamily="34" charset="0"/>
              <a:buChar char="•"/>
            </a:pPr>
            <a:r>
              <a:rPr lang="en-US" sz="1600" b="1" dirty="0">
                <a:solidFill>
                  <a:schemeClr val="bg1"/>
                </a:solidFill>
              </a:rPr>
              <a:t>TERU </a:t>
            </a:r>
            <a:r>
              <a:rPr lang="en-US" sz="1600" b="1" dirty="0" err="1">
                <a:solidFill>
                  <a:schemeClr val="bg1"/>
                </a:solidFill>
              </a:rPr>
              <a:t>TERU</a:t>
            </a:r>
            <a:r>
              <a:rPr lang="en-US" sz="1600" b="1" dirty="0">
                <a:solidFill>
                  <a:schemeClr val="bg1"/>
                </a:solidFill>
              </a:rPr>
              <a:t> – </a:t>
            </a:r>
            <a:r>
              <a:rPr lang="en-US" sz="1600" dirty="0">
                <a:solidFill>
                  <a:schemeClr val="bg1"/>
                </a:solidFill>
              </a:rPr>
              <a:t>~ </a:t>
            </a:r>
            <a:r>
              <a:rPr lang="en-US" sz="1600" b="1" dirty="0">
                <a:solidFill>
                  <a:schemeClr val="bg1"/>
                </a:solidFill>
              </a:rPr>
              <a:t>460 km</a:t>
            </a:r>
            <a:r>
              <a:rPr lang="en-US" sz="1600" b="1" baseline="30000" dirty="0">
                <a:solidFill>
                  <a:schemeClr val="bg1"/>
                </a:solidFill>
              </a:rPr>
              <a:t>2</a:t>
            </a:r>
            <a:r>
              <a:rPr lang="en-US" sz="1600" b="1" dirty="0">
                <a:solidFill>
                  <a:schemeClr val="bg1"/>
                </a:solidFill>
              </a:rPr>
              <a:t>, in </a:t>
            </a:r>
            <a:r>
              <a:rPr lang="en-US" sz="1600" dirty="0">
                <a:solidFill>
                  <a:schemeClr val="bg1"/>
                </a:solidFill>
              </a:rPr>
              <a:t>~ </a:t>
            </a:r>
            <a:r>
              <a:rPr lang="en-US" sz="1600" b="1" dirty="0">
                <a:solidFill>
                  <a:schemeClr val="bg1"/>
                </a:solidFill>
              </a:rPr>
              <a:t>800m water </a:t>
            </a:r>
            <a:br>
              <a:rPr lang="en-US" sz="1600" b="1" dirty="0">
                <a:solidFill>
                  <a:schemeClr val="bg1"/>
                </a:solidFill>
              </a:rPr>
            </a:br>
            <a:r>
              <a:rPr lang="en-US" sz="1600" b="1" dirty="0">
                <a:solidFill>
                  <a:schemeClr val="bg1"/>
                </a:solidFill>
              </a:rPr>
              <a:t>depth, top reservoir at </a:t>
            </a:r>
            <a:r>
              <a:rPr lang="en-US" sz="1600" dirty="0">
                <a:solidFill>
                  <a:schemeClr val="bg1"/>
                </a:solidFill>
              </a:rPr>
              <a:t>~ </a:t>
            </a:r>
            <a:r>
              <a:rPr lang="en-US" sz="1600" b="1" dirty="0">
                <a:solidFill>
                  <a:schemeClr val="bg1"/>
                </a:solidFill>
              </a:rPr>
              <a:t>4,300m, seismically defined &amp; AVO supported, Class II</a:t>
            </a:r>
          </a:p>
          <a:p>
            <a:pPr marL="171450" indent="-171450">
              <a:buFont typeface="Arial" panose="020B0604020202020204" pitchFamily="34" charset="0"/>
              <a:buChar char="•"/>
            </a:pPr>
            <a:endParaRPr lang="en-US" sz="1600" b="1" dirty="0">
              <a:solidFill>
                <a:schemeClr val="bg1"/>
              </a:solidFill>
            </a:endParaRPr>
          </a:p>
          <a:p>
            <a:pPr marL="171450" indent="-171450">
              <a:buFont typeface="Arial" panose="020B0604020202020204" pitchFamily="34" charset="0"/>
              <a:buChar char="•"/>
            </a:pPr>
            <a:r>
              <a:rPr lang="en-US" sz="1600" b="1" dirty="0">
                <a:solidFill>
                  <a:schemeClr val="bg1"/>
                </a:solidFill>
              </a:rPr>
              <a:t>ANAPERO – </a:t>
            </a:r>
            <a:r>
              <a:rPr lang="en-US" sz="1600" dirty="0">
                <a:solidFill>
                  <a:schemeClr val="bg1"/>
                </a:solidFill>
              </a:rPr>
              <a:t>~ </a:t>
            </a:r>
            <a:r>
              <a:rPr lang="en-US" sz="1600" b="1" dirty="0">
                <a:solidFill>
                  <a:schemeClr val="bg1"/>
                </a:solidFill>
              </a:rPr>
              <a:t>500km</a:t>
            </a:r>
            <a:r>
              <a:rPr lang="en-US" sz="1600" b="1" baseline="30000" dirty="0">
                <a:solidFill>
                  <a:schemeClr val="bg1"/>
                </a:solidFill>
              </a:rPr>
              <a:t>2</a:t>
            </a:r>
            <a:r>
              <a:rPr lang="en-US" sz="1600" b="1" dirty="0">
                <a:solidFill>
                  <a:schemeClr val="bg1"/>
                </a:solidFill>
              </a:rPr>
              <a:t>, </a:t>
            </a:r>
            <a:r>
              <a:rPr lang="en-US" sz="1600" dirty="0">
                <a:solidFill>
                  <a:schemeClr val="bg1"/>
                </a:solidFill>
              </a:rPr>
              <a:t>~ </a:t>
            </a:r>
            <a:r>
              <a:rPr lang="en-US" sz="1600" b="1" dirty="0">
                <a:solidFill>
                  <a:schemeClr val="bg1"/>
                </a:solidFill>
              </a:rPr>
              <a:t>750m water depth, </a:t>
            </a:r>
            <a:br>
              <a:rPr lang="en-US" sz="1600" b="1" dirty="0">
                <a:solidFill>
                  <a:schemeClr val="bg1"/>
                </a:solidFill>
              </a:rPr>
            </a:br>
            <a:r>
              <a:rPr lang="en-US" sz="1600" b="1" dirty="0">
                <a:solidFill>
                  <a:schemeClr val="bg1"/>
                </a:solidFill>
              </a:rPr>
              <a:t>top reservoir at </a:t>
            </a:r>
            <a:r>
              <a:rPr lang="en-US" sz="1600" dirty="0">
                <a:solidFill>
                  <a:schemeClr val="bg1"/>
                </a:solidFill>
              </a:rPr>
              <a:t>~ </a:t>
            </a:r>
            <a:r>
              <a:rPr lang="en-US" sz="1600" b="1" dirty="0">
                <a:solidFill>
                  <a:schemeClr val="bg1"/>
                </a:solidFill>
              </a:rPr>
              <a:t>3,800m, seismically defined and AVO supported, Class III</a:t>
            </a:r>
          </a:p>
          <a:p>
            <a:pPr marL="171450" indent="-171450">
              <a:buFont typeface="Arial" panose="020B0604020202020204" pitchFamily="34" charset="0"/>
              <a:buChar char="•"/>
            </a:pPr>
            <a:endParaRPr lang="en-US" sz="1600" b="1" dirty="0">
              <a:solidFill>
                <a:schemeClr val="bg1"/>
              </a:solidFill>
            </a:endParaRPr>
          </a:p>
          <a:p>
            <a:pPr marL="171450" indent="-171450">
              <a:buFont typeface="Arial" panose="020B0604020202020204" pitchFamily="34" charset="0"/>
              <a:buChar char="•"/>
            </a:pPr>
            <a:r>
              <a:rPr lang="en-US" sz="1600" b="1" dirty="0">
                <a:solidFill>
                  <a:schemeClr val="bg1"/>
                </a:solidFill>
              </a:rPr>
              <a:t>LENTEJA – </a:t>
            </a:r>
            <a:r>
              <a:rPr lang="en-US" sz="1600" dirty="0">
                <a:solidFill>
                  <a:schemeClr val="bg1"/>
                </a:solidFill>
              </a:rPr>
              <a:t>~</a:t>
            </a:r>
            <a:r>
              <a:rPr lang="en-US" sz="1600" b="1" dirty="0">
                <a:solidFill>
                  <a:schemeClr val="bg1"/>
                </a:solidFill>
              </a:rPr>
              <a:t>425 km</a:t>
            </a:r>
            <a:r>
              <a:rPr lang="en-US" sz="1600" b="1" baseline="30000" dirty="0">
                <a:solidFill>
                  <a:schemeClr val="bg1"/>
                </a:solidFill>
              </a:rPr>
              <a:t>2</a:t>
            </a:r>
            <a:r>
              <a:rPr lang="en-US" sz="1600" b="1" dirty="0">
                <a:solidFill>
                  <a:schemeClr val="bg1"/>
                </a:solidFill>
              </a:rPr>
              <a:t>, </a:t>
            </a:r>
            <a:r>
              <a:rPr lang="en-US" sz="1600" dirty="0">
                <a:solidFill>
                  <a:schemeClr val="bg1"/>
                </a:solidFill>
              </a:rPr>
              <a:t>~ </a:t>
            </a:r>
            <a:r>
              <a:rPr lang="en-US" sz="1600" b="1" dirty="0">
                <a:solidFill>
                  <a:schemeClr val="bg1"/>
                </a:solidFill>
              </a:rPr>
              <a:t>85m water depth, top reservoir at </a:t>
            </a:r>
            <a:r>
              <a:rPr lang="en-US" sz="1600" dirty="0">
                <a:solidFill>
                  <a:schemeClr val="bg1"/>
                </a:solidFill>
              </a:rPr>
              <a:t>~ </a:t>
            </a:r>
            <a:r>
              <a:rPr lang="en-US" sz="1600" b="1" dirty="0">
                <a:solidFill>
                  <a:schemeClr val="bg1"/>
                </a:solidFill>
              </a:rPr>
              <a:t>5,000m, seismically defined, possible AVO anomaly in downdip segment</a:t>
            </a:r>
          </a:p>
          <a:p>
            <a:pPr marL="171450" indent="-171450">
              <a:buFont typeface="Arial" panose="020B0604020202020204" pitchFamily="34" charset="0"/>
              <a:buChar char="•"/>
            </a:pPr>
            <a:endParaRPr lang="en-US" sz="1600" b="1" dirty="0">
              <a:solidFill>
                <a:schemeClr val="bg1"/>
              </a:solidFill>
            </a:endParaRPr>
          </a:p>
          <a:p>
            <a:r>
              <a:rPr lang="en-US" sz="1400" dirty="0">
                <a:solidFill>
                  <a:schemeClr val="bg1"/>
                </a:solidFill>
              </a:rPr>
              <a:t>Integration and mapping work conducted by Molyneux Advisors, geotechnical interpretation consultants (Perth)</a:t>
            </a:r>
          </a:p>
          <a:p>
            <a:pPr marL="171450" indent="-171450">
              <a:buFont typeface="Arial" panose="020B0604020202020204" pitchFamily="34" charset="0"/>
              <a:buChar char="•"/>
            </a:pPr>
            <a:endParaRPr lang="en-US" sz="1600" dirty="0">
              <a:solidFill>
                <a:schemeClr val="bg1"/>
              </a:solidFill>
            </a:endParaRPr>
          </a:p>
        </p:txBody>
      </p:sp>
      <p:pic>
        <p:nvPicPr>
          <p:cNvPr id="20" name="Picture 19">
            <a:extLst>
              <a:ext uri="{FF2B5EF4-FFF2-40B4-BE49-F238E27FC236}">
                <a16:creationId xmlns:a16="http://schemas.microsoft.com/office/drawing/2014/main" id="{F604FA24-203F-6AD7-DE67-E951E2C7679C}"/>
              </a:ext>
            </a:extLst>
          </p:cNvPr>
          <p:cNvPicPr>
            <a:picLocks noChangeAspect="1"/>
          </p:cNvPicPr>
          <p:nvPr/>
        </p:nvPicPr>
        <p:blipFill>
          <a:blip r:embed="rId4"/>
          <a:stretch>
            <a:fillRect/>
          </a:stretch>
        </p:blipFill>
        <p:spPr>
          <a:xfrm>
            <a:off x="5862883" y="4901271"/>
            <a:ext cx="2116346" cy="1301228"/>
          </a:xfrm>
          <a:prstGeom prst="rect">
            <a:avLst/>
          </a:prstGeom>
        </p:spPr>
      </p:pic>
      <p:sp>
        <p:nvSpPr>
          <p:cNvPr id="12" name="Oval 11">
            <a:extLst>
              <a:ext uri="{FF2B5EF4-FFF2-40B4-BE49-F238E27FC236}">
                <a16:creationId xmlns:a16="http://schemas.microsoft.com/office/drawing/2014/main" id="{78A5CF93-4723-A55A-A6D6-8F41A8503682}"/>
              </a:ext>
            </a:extLst>
          </p:cNvPr>
          <p:cNvSpPr/>
          <p:nvPr/>
        </p:nvSpPr>
        <p:spPr>
          <a:xfrm>
            <a:off x="6096000" y="4734560"/>
            <a:ext cx="193040" cy="193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CED15C4-5169-6723-7894-E3E1A5870DB7}"/>
              </a:ext>
            </a:extLst>
          </p:cNvPr>
          <p:cNvSpPr txBox="1"/>
          <p:nvPr/>
        </p:nvSpPr>
        <p:spPr>
          <a:xfrm>
            <a:off x="6612595" y="4708781"/>
            <a:ext cx="1078435" cy="253916"/>
          </a:xfrm>
          <a:prstGeom prst="rect">
            <a:avLst/>
          </a:prstGeom>
          <a:noFill/>
        </p:spPr>
        <p:txBody>
          <a:bodyPr wrap="square" rtlCol="0">
            <a:spAutoFit/>
          </a:bodyPr>
          <a:lstStyle/>
          <a:p>
            <a:r>
              <a:rPr lang="en-US" sz="1050" dirty="0">
                <a:solidFill>
                  <a:schemeClr val="bg1"/>
                </a:solidFill>
              </a:rPr>
              <a:t>Historical Wells</a:t>
            </a:r>
            <a:endParaRPr lang="en-GB" sz="1050" dirty="0">
              <a:solidFill>
                <a:schemeClr val="bg1"/>
              </a:solidFill>
            </a:endParaRPr>
          </a:p>
        </p:txBody>
      </p:sp>
    </p:spTree>
    <p:extLst>
      <p:ext uri="{BB962C8B-B14F-4D97-AF65-F5344CB8AC3E}">
        <p14:creationId xmlns:p14="http://schemas.microsoft.com/office/powerpoint/2010/main" val="657497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13890" y="358845"/>
            <a:ext cx="10726517" cy="399981"/>
          </a:xfrm>
        </p:spPr>
        <p:txBody>
          <a:bodyPr/>
          <a:lstStyle/>
          <a:p>
            <a:r>
              <a:rPr lang="en-GB" sz="2800" dirty="0">
                <a:latin typeface="+mn-lt"/>
              </a:rPr>
              <a:t>AREA OFF-1: GEOCHEMICAL STUDY</a:t>
            </a:r>
          </a:p>
        </p:txBody>
      </p:sp>
      <p:sp>
        <p:nvSpPr>
          <p:cNvPr id="2" name="TextBox 1">
            <a:extLst>
              <a:ext uri="{FF2B5EF4-FFF2-40B4-BE49-F238E27FC236}">
                <a16:creationId xmlns:a16="http://schemas.microsoft.com/office/drawing/2014/main" id="{71CF71E6-9348-677C-A961-73329C7DE921}"/>
              </a:ext>
            </a:extLst>
          </p:cNvPr>
          <p:cNvSpPr txBox="1"/>
          <p:nvPr/>
        </p:nvSpPr>
        <p:spPr>
          <a:xfrm>
            <a:off x="206937" y="1069236"/>
            <a:ext cx="4972050" cy="5519460"/>
          </a:xfrm>
          <a:prstGeom prst="rect">
            <a:avLst/>
          </a:prstGeom>
          <a:noFill/>
        </p:spPr>
        <p:txBody>
          <a:bodyPr wrap="square" rtlCol="0">
            <a:spAutoFit/>
          </a:bodyPr>
          <a:lstStyle/>
          <a:p>
            <a:r>
              <a:rPr lang="en-US" sz="1600" b="1" u="sng" dirty="0">
                <a:solidFill>
                  <a:schemeClr val="bg1"/>
                </a:solidFill>
              </a:rPr>
              <a:t>Key Findings</a:t>
            </a:r>
          </a:p>
          <a:p>
            <a:endParaRPr lang="en-US" sz="1600" b="1" u="sng" dirty="0">
              <a:solidFill>
                <a:schemeClr val="bg1"/>
              </a:solidFill>
            </a:endParaRPr>
          </a:p>
          <a:p>
            <a:r>
              <a:rPr lang="en-US" sz="1600" b="1" dirty="0">
                <a:solidFill>
                  <a:schemeClr val="bg1"/>
                </a:solidFill>
              </a:rPr>
              <a:t>Highest hydrocarbon values are found within AREA </a:t>
            </a:r>
            <a:br>
              <a:rPr lang="en-US" sz="1600" b="1" dirty="0">
                <a:solidFill>
                  <a:schemeClr val="bg1"/>
                </a:solidFill>
              </a:rPr>
            </a:br>
            <a:r>
              <a:rPr lang="en-US" sz="1600" b="1" dirty="0">
                <a:solidFill>
                  <a:schemeClr val="bg1"/>
                </a:solidFill>
              </a:rPr>
              <a:t>OFF-1 (pink circles on map)</a:t>
            </a:r>
          </a:p>
          <a:p>
            <a:pPr marL="285750" indent="-285750">
              <a:buFont typeface="Arial" panose="020B0604020202020204" pitchFamily="34" charset="0"/>
              <a:buChar char="•"/>
            </a:pPr>
            <a:endParaRPr lang="en-US" sz="1600" b="1" dirty="0">
              <a:solidFill>
                <a:schemeClr val="bg1"/>
              </a:solidFill>
            </a:endParaRPr>
          </a:p>
          <a:p>
            <a:r>
              <a:rPr lang="en-US" sz="1600" b="1" dirty="0">
                <a:solidFill>
                  <a:schemeClr val="bg1"/>
                </a:solidFill>
              </a:rPr>
              <a:t>Multipoint geochemical anomaly defined in AREA OFF-1</a:t>
            </a:r>
          </a:p>
          <a:p>
            <a:pPr marL="285750" indent="-285750">
              <a:buFont typeface="Arial" panose="020B0604020202020204" pitchFamily="34" charset="0"/>
              <a:buChar char="•"/>
            </a:pPr>
            <a:endParaRPr lang="en-US" sz="1600" b="1" dirty="0">
              <a:solidFill>
                <a:schemeClr val="bg1"/>
              </a:solidFill>
            </a:endParaRPr>
          </a:p>
          <a:p>
            <a:r>
              <a:rPr lang="en-US" sz="1600" b="1" dirty="0">
                <a:solidFill>
                  <a:schemeClr val="bg1"/>
                </a:solidFill>
              </a:rPr>
              <a:t>Hydrocarbon compound responses and signatures  are consistent with active petroleum micro-seepage along the continental shelf break of AREA OFF-1 that forms a northeast fairway trend</a:t>
            </a:r>
          </a:p>
          <a:p>
            <a:endParaRPr lang="en-US" sz="1600" b="1" dirty="0">
              <a:solidFill>
                <a:schemeClr val="bg1"/>
              </a:solidFill>
            </a:endParaRPr>
          </a:p>
          <a:p>
            <a:pPr marL="285750" indent="-285750">
              <a:spcBef>
                <a:spcPts val="600"/>
              </a:spcBef>
              <a:buFont typeface="Arial" panose="020B0604020202020204" pitchFamily="34" charset="0"/>
              <a:buChar char="•"/>
            </a:pPr>
            <a:r>
              <a:rPr lang="en-US" sz="1400" dirty="0">
                <a:solidFill>
                  <a:schemeClr val="bg1"/>
                </a:solidFill>
              </a:rPr>
              <a:t>59 box core seabed samples acquired across all Uruguay blocks, to determine the presence of active petroleum systems and detect micro-petroleum seepage from </a:t>
            </a:r>
            <a:br>
              <a:rPr lang="en-US" sz="1400" dirty="0">
                <a:solidFill>
                  <a:schemeClr val="bg1"/>
                </a:solidFill>
              </a:rPr>
            </a:br>
            <a:r>
              <a:rPr lang="en-US" sz="1400" dirty="0">
                <a:solidFill>
                  <a:schemeClr val="bg1"/>
                </a:solidFill>
              </a:rPr>
              <a:t>subsurface reservoirs</a:t>
            </a:r>
          </a:p>
          <a:p>
            <a:pPr marL="285750" indent="-285750">
              <a:spcBef>
                <a:spcPts val="600"/>
              </a:spcBef>
              <a:buFont typeface="Arial" panose="020B0604020202020204" pitchFamily="34" charset="0"/>
              <a:buChar char="•"/>
            </a:pPr>
            <a:r>
              <a:rPr lang="en-US" sz="1400" dirty="0">
                <a:solidFill>
                  <a:schemeClr val="bg1"/>
                </a:solidFill>
              </a:rPr>
              <a:t>117 geochemical samples from 59 locations were analyzed </a:t>
            </a:r>
            <a:br>
              <a:rPr lang="en-US" sz="1400" dirty="0">
                <a:solidFill>
                  <a:schemeClr val="bg1"/>
                </a:solidFill>
              </a:rPr>
            </a:br>
            <a:r>
              <a:rPr lang="en-US" sz="1400" dirty="0">
                <a:solidFill>
                  <a:schemeClr val="bg1"/>
                </a:solidFill>
              </a:rPr>
              <a:t>for hydrocarbons</a:t>
            </a:r>
          </a:p>
          <a:p>
            <a:pPr marL="285750" indent="-285750">
              <a:spcBef>
                <a:spcPts val="600"/>
              </a:spcBef>
              <a:buFont typeface="Arial" panose="020B0604020202020204" pitchFamily="34" charset="0"/>
              <a:buChar char="•"/>
            </a:pPr>
            <a:r>
              <a:rPr lang="en-US" sz="1400" dirty="0">
                <a:solidFill>
                  <a:schemeClr val="bg1"/>
                </a:solidFill>
              </a:rPr>
              <a:t>Study conducted by Applied Geochemical Imaging (Houston)</a:t>
            </a:r>
          </a:p>
          <a:p>
            <a:pPr>
              <a:spcBef>
                <a:spcPts val="600"/>
              </a:spcBef>
            </a:pPr>
            <a:endParaRPr lang="en-US" sz="1600" dirty="0">
              <a:solidFill>
                <a:schemeClr val="bg1"/>
              </a:solidFill>
            </a:endParaRPr>
          </a:p>
          <a:p>
            <a:pPr marL="285750" indent="-285750">
              <a:buFont typeface="Arial" panose="020B0604020202020204" pitchFamily="34" charset="0"/>
              <a:buChar char="•"/>
            </a:pPr>
            <a:endParaRPr lang="en-US" sz="1600" baseline="30000"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pic>
        <p:nvPicPr>
          <p:cNvPr id="3" name="Picture 2">
            <a:extLst>
              <a:ext uri="{FF2B5EF4-FFF2-40B4-BE49-F238E27FC236}">
                <a16:creationId xmlns:a16="http://schemas.microsoft.com/office/drawing/2014/main" id="{EC2B7FE9-3DE8-8C66-04DB-8751629879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6442" y="1090235"/>
            <a:ext cx="6628623" cy="4988514"/>
          </a:xfrm>
          <a:prstGeom prst="rect">
            <a:avLst/>
          </a:prstGeom>
        </p:spPr>
      </p:pic>
      <p:sp>
        <p:nvSpPr>
          <p:cNvPr id="4" name="TextBox 3">
            <a:extLst>
              <a:ext uri="{FF2B5EF4-FFF2-40B4-BE49-F238E27FC236}">
                <a16:creationId xmlns:a16="http://schemas.microsoft.com/office/drawing/2014/main" id="{1142D318-0906-F05F-03F6-66590E62BA08}"/>
              </a:ext>
            </a:extLst>
          </p:cNvPr>
          <p:cNvSpPr txBox="1"/>
          <p:nvPr/>
        </p:nvSpPr>
        <p:spPr>
          <a:xfrm>
            <a:off x="7013014" y="1090235"/>
            <a:ext cx="4495800" cy="369332"/>
          </a:xfrm>
          <a:prstGeom prst="rect">
            <a:avLst/>
          </a:prstGeom>
          <a:noFill/>
        </p:spPr>
        <p:txBody>
          <a:bodyPr wrap="square" rtlCol="0">
            <a:spAutoFit/>
          </a:bodyPr>
          <a:lstStyle/>
          <a:p>
            <a:r>
              <a:rPr lang="en-US" dirty="0">
                <a:solidFill>
                  <a:schemeClr val="bg1"/>
                </a:solidFill>
              </a:rPr>
              <a:t>C2 to C-8 ( Light Oil) Hydrocarbon Values</a:t>
            </a:r>
          </a:p>
        </p:txBody>
      </p:sp>
      <p:pic>
        <p:nvPicPr>
          <p:cNvPr id="6" name="Picture 5">
            <a:extLst>
              <a:ext uri="{FF2B5EF4-FFF2-40B4-BE49-F238E27FC236}">
                <a16:creationId xmlns:a16="http://schemas.microsoft.com/office/drawing/2014/main" id="{5BEFC912-52B9-F9FD-4486-BE101A797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363" y="4528651"/>
            <a:ext cx="2549899" cy="1570468"/>
          </a:xfrm>
          <a:prstGeom prst="rect">
            <a:avLst/>
          </a:prstGeom>
        </p:spPr>
      </p:pic>
      <p:sp>
        <p:nvSpPr>
          <p:cNvPr id="8" name="TextBox 7">
            <a:extLst>
              <a:ext uri="{FF2B5EF4-FFF2-40B4-BE49-F238E27FC236}">
                <a16:creationId xmlns:a16="http://schemas.microsoft.com/office/drawing/2014/main" id="{07C242BC-608D-8E81-182C-C856D2FC8BF9}"/>
              </a:ext>
            </a:extLst>
          </p:cNvPr>
          <p:cNvSpPr txBox="1"/>
          <p:nvPr/>
        </p:nvSpPr>
        <p:spPr>
          <a:xfrm>
            <a:off x="8670753" y="6078749"/>
            <a:ext cx="3734947" cy="253916"/>
          </a:xfrm>
          <a:prstGeom prst="rect">
            <a:avLst/>
          </a:prstGeom>
          <a:noFill/>
        </p:spPr>
        <p:txBody>
          <a:bodyPr wrap="square">
            <a:spAutoFit/>
          </a:bodyPr>
          <a:lstStyle/>
          <a:p>
            <a:r>
              <a:rPr lang="en-US" sz="1050" spc="-23" dirty="0">
                <a:solidFill>
                  <a:schemeClr val="bg1"/>
                </a:solidFill>
              </a:rPr>
              <a:t>Source: Applied Geochemical Imaging</a:t>
            </a:r>
          </a:p>
        </p:txBody>
      </p:sp>
      <p:sp>
        <p:nvSpPr>
          <p:cNvPr id="9" name="TextBox 8">
            <a:extLst>
              <a:ext uri="{FF2B5EF4-FFF2-40B4-BE49-F238E27FC236}">
                <a16:creationId xmlns:a16="http://schemas.microsoft.com/office/drawing/2014/main" id="{0A69AAF9-5B02-079B-43F1-9879068B3800}"/>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784075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13890" y="358845"/>
            <a:ext cx="10726517" cy="399981"/>
          </a:xfrm>
        </p:spPr>
        <p:txBody>
          <a:bodyPr/>
          <a:lstStyle/>
          <a:p>
            <a:r>
              <a:rPr lang="en-GB" sz="2800" dirty="0">
                <a:latin typeface="+mn-lt"/>
              </a:rPr>
              <a:t>AREA OFF-1: SATELLITE SEEPS &amp; SLICK STUDY</a:t>
            </a:r>
          </a:p>
        </p:txBody>
      </p:sp>
      <p:sp>
        <p:nvSpPr>
          <p:cNvPr id="2" name="TextBox 1">
            <a:extLst>
              <a:ext uri="{FF2B5EF4-FFF2-40B4-BE49-F238E27FC236}">
                <a16:creationId xmlns:a16="http://schemas.microsoft.com/office/drawing/2014/main" id="{DEF73C56-4BE4-3719-7079-4C620F0DFC1B}"/>
              </a:ext>
            </a:extLst>
          </p:cNvPr>
          <p:cNvSpPr txBox="1"/>
          <p:nvPr/>
        </p:nvSpPr>
        <p:spPr>
          <a:xfrm>
            <a:off x="205826" y="1196952"/>
            <a:ext cx="4168211" cy="3323987"/>
          </a:xfrm>
          <a:prstGeom prst="rect">
            <a:avLst/>
          </a:prstGeom>
          <a:noFill/>
        </p:spPr>
        <p:txBody>
          <a:bodyPr wrap="square" rtlCol="0">
            <a:spAutoFit/>
          </a:bodyPr>
          <a:lstStyle/>
          <a:p>
            <a:r>
              <a:rPr lang="en-US" sz="1600" b="1" u="sng" dirty="0">
                <a:solidFill>
                  <a:schemeClr val="bg1"/>
                </a:solidFill>
              </a:rPr>
              <a:t>Key Findings</a:t>
            </a:r>
          </a:p>
          <a:p>
            <a:endParaRPr lang="en-US" sz="1600" b="1" u="sng" dirty="0">
              <a:solidFill>
                <a:schemeClr val="bg1"/>
              </a:solidFill>
            </a:endParaRPr>
          </a:p>
          <a:p>
            <a:r>
              <a:rPr lang="en-US" sz="1600" b="1" dirty="0">
                <a:solidFill>
                  <a:schemeClr val="bg1"/>
                </a:solidFill>
              </a:rPr>
              <a:t>Validated 31 oil seeps, which demonstrate good geospatial alignment to mapped seismic prospects</a:t>
            </a:r>
            <a:endParaRPr lang="en-US" sz="1600" baseline="30000" dirty="0">
              <a:solidFill>
                <a:schemeClr val="bg1"/>
              </a:solidFill>
            </a:endParaRPr>
          </a:p>
          <a:p>
            <a:endParaRPr lang="en-US" sz="1400" dirty="0">
              <a:solidFill>
                <a:schemeClr val="bg1"/>
              </a:solidFill>
            </a:endParaRPr>
          </a:p>
          <a:p>
            <a:pPr marL="171450" indent="-171450">
              <a:buFont typeface="Arial" panose="020B0604020202020204" pitchFamily="34" charset="0"/>
              <a:buChar char="•"/>
            </a:pPr>
            <a:r>
              <a:rPr lang="en-US" sz="1400" dirty="0">
                <a:solidFill>
                  <a:schemeClr val="bg1"/>
                </a:solidFill>
              </a:rPr>
              <a:t>Study involved using satellite data / images across an area of 4,000 km</a:t>
            </a:r>
            <a:r>
              <a:rPr lang="en-US" sz="1400" baseline="30000" dirty="0">
                <a:solidFill>
                  <a:schemeClr val="bg1"/>
                </a:solidFill>
              </a:rPr>
              <a:t>2</a:t>
            </a:r>
            <a:r>
              <a:rPr lang="en-US" sz="1400" dirty="0">
                <a:solidFill>
                  <a:schemeClr val="bg1"/>
                </a:solidFill>
              </a:rPr>
              <a:t> over AREA OFF-1, </a:t>
            </a:r>
            <a:r>
              <a:rPr lang="en-US" sz="1400" dirty="0" err="1">
                <a:solidFill>
                  <a:schemeClr val="bg1"/>
                </a:solidFill>
              </a:rPr>
              <a:t>analysed</a:t>
            </a:r>
            <a:r>
              <a:rPr lang="en-US" sz="1400" dirty="0">
                <a:solidFill>
                  <a:schemeClr val="bg1"/>
                </a:solidFill>
              </a:rPr>
              <a:t> over several decades for repeatability, to evaluate oil seeps and slicks </a:t>
            </a:r>
          </a:p>
          <a:p>
            <a:pPr marL="171450" indent="-171450">
              <a:buFont typeface="Arial" panose="020B0604020202020204" pitchFamily="34" charset="0"/>
              <a:buChar char="•"/>
            </a:pPr>
            <a:endParaRPr lang="en-US" sz="1400" dirty="0">
              <a:solidFill>
                <a:schemeClr val="bg1"/>
              </a:solidFill>
            </a:endParaRPr>
          </a:p>
          <a:p>
            <a:pPr marL="171450" indent="-171450">
              <a:buFont typeface="Arial" panose="020B0604020202020204" pitchFamily="34" charset="0"/>
              <a:buChar char="•"/>
            </a:pPr>
            <a:r>
              <a:rPr lang="en-US" sz="1400" dirty="0">
                <a:solidFill>
                  <a:schemeClr val="bg1"/>
                </a:solidFill>
              </a:rPr>
              <a:t>Study conducted by SAR Satellite Oil Seeps (France)</a:t>
            </a:r>
          </a:p>
          <a:p>
            <a:pPr marL="171450" indent="-171450">
              <a:buFont typeface="Arial" panose="020B0604020202020204" pitchFamily="34" charset="0"/>
              <a:buChar char="•"/>
            </a:pPr>
            <a:endParaRPr lang="en-US" sz="1600"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pic>
        <p:nvPicPr>
          <p:cNvPr id="4" name="Picture 3">
            <a:extLst>
              <a:ext uri="{FF2B5EF4-FFF2-40B4-BE49-F238E27FC236}">
                <a16:creationId xmlns:a16="http://schemas.microsoft.com/office/drawing/2014/main" id="{F9B571CD-5ABB-C8EE-5CA6-AC5B9B3B92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7430" y="1196952"/>
            <a:ext cx="6954355" cy="5033776"/>
          </a:xfrm>
          <a:prstGeom prst="rect">
            <a:avLst/>
          </a:prstGeom>
        </p:spPr>
      </p:pic>
      <p:sp>
        <p:nvSpPr>
          <p:cNvPr id="6" name="Freeform: Shape 5">
            <a:extLst>
              <a:ext uri="{FF2B5EF4-FFF2-40B4-BE49-F238E27FC236}">
                <a16:creationId xmlns:a16="http://schemas.microsoft.com/office/drawing/2014/main" id="{EF83CB30-2B98-98D6-AEA5-1D336E31078C}"/>
              </a:ext>
            </a:extLst>
          </p:cNvPr>
          <p:cNvSpPr/>
          <p:nvPr/>
        </p:nvSpPr>
        <p:spPr>
          <a:xfrm>
            <a:off x="5472998" y="4466243"/>
            <a:ext cx="490829" cy="404835"/>
          </a:xfrm>
          <a:custGeom>
            <a:avLst/>
            <a:gdLst>
              <a:gd name="connsiteX0" fmla="*/ 954659 w 1012837"/>
              <a:gd name="connsiteY0" fmla="*/ 27664 h 1155447"/>
              <a:gd name="connsiteX1" fmla="*/ 778447 w 1012837"/>
              <a:gd name="connsiteY1" fmla="*/ 4804 h 1155447"/>
              <a:gd name="connsiteX2" fmla="*/ 618427 w 1012837"/>
              <a:gd name="connsiteY2" fmla="*/ 4804 h 1155447"/>
              <a:gd name="connsiteX3" fmla="*/ 466027 w 1012837"/>
              <a:gd name="connsiteY3" fmla="*/ 56239 h 1155447"/>
              <a:gd name="connsiteX4" fmla="*/ 314579 w 1012837"/>
              <a:gd name="connsiteY4" fmla="*/ 152441 h 1155447"/>
              <a:gd name="connsiteX5" fmla="*/ 219329 w 1012837"/>
              <a:gd name="connsiteY5" fmla="*/ 239119 h 1155447"/>
              <a:gd name="connsiteX6" fmla="*/ 126937 w 1012837"/>
              <a:gd name="connsiteY6" fmla="*/ 337226 h 1155447"/>
              <a:gd name="connsiteX7" fmla="*/ 34544 w 1012837"/>
              <a:gd name="connsiteY7" fmla="*/ 432476 h 1155447"/>
              <a:gd name="connsiteX8" fmla="*/ 254 w 1012837"/>
              <a:gd name="connsiteY8" fmla="*/ 580114 h 1155447"/>
              <a:gd name="connsiteX9" fmla="*/ 25019 w 1012837"/>
              <a:gd name="connsiteY9" fmla="*/ 705844 h 1155447"/>
              <a:gd name="connsiteX10" fmla="*/ 125032 w 1012837"/>
              <a:gd name="connsiteY10" fmla="*/ 859196 h 1155447"/>
              <a:gd name="connsiteX11" fmla="*/ 152654 w 1012837"/>
              <a:gd name="connsiteY11" fmla="*/ 1013501 h 1155447"/>
              <a:gd name="connsiteX12" fmla="*/ 225044 w 1012837"/>
              <a:gd name="connsiteY12" fmla="*/ 1149709 h 1155447"/>
              <a:gd name="connsiteX13" fmla="*/ 301244 w 1012837"/>
              <a:gd name="connsiteY13" fmla="*/ 1124944 h 1155447"/>
              <a:gd name="connsiteX14" fmla="*/ 410782 w 1012837"/>
              <a:gd name="connsiteY14" fmla="*/ 1078271 h 1155447"/>
              <a:gd name="connsiteX15" fmla="*/ 506032 w 1012837"/>
              <a:gd name="connsiteY15" fmla="*/ 1078271 h 1155447"/>
              <a:gd name="connsiteX16" fmla="*/ 644144 w 1012837"/>
              <a:gd name="connsiteY16" fmla="*/ 1064936 h 1155447"/>
              <a:gd name="connsiteX17" fmla="*/ 730822 w 1012837"/>
              <a:gd name="connsiteY17" fmla="*/ 999214 h 1155447"/>
              <a:gd name="connsiteX18" fmla="*/ 792734 w 1012837"/>
              <a:gd name="connsiteY18" fmla="*/ 883961 h 1155447"/>
              <a:gd name="connsiteX19" fmla="*/ 828929 w 1012837"/>
              <a:gd name="connsiteY19" fmla="*/ 759184 h 1155447"/>
              <a:gd name="connsiteX20" fmla="*/ 863219 w 1012837"/>
              <a:gd name="connsiteY20" fmla="*/ 650599 h 1155447"/>
              <a:gd name="connsiteX21" fmla="*/ 912749 w 1012837"/>
              <a:gd name="connsiteY21" fmla="*/ 530584 h 1155447"/>
              <a:gd name="connsiteX22" fmla="*/ 974662 w 1012837"/>
              <a:gd name="connsiteY22" fmla="*/ 398186 h 1155447"/>
              <a:gd name="connsiteX23" fmla="*/ 1009904 w 1012837"/>
              <a:gd name="connsiteY23" fmla="*/ 260074 h 1155447"/>
              <a:gd name="connsiteX24" fmla="*/ 1007047 w 1012837"/>
              <a:gd name="connsiteY24" fmla="*/ 96244 h 1155447"/>
              <a:gd name="connsiteX25" fmla="*/ 954659 w 1012837"/>
              <a:gd name="connsiteY25" fmla="*/ 27664 h 115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2837" h="1155447">
                <a:moveTo>
                  <a:pt x="954659" y="27664"/>
                </a:moveTo>
                <a:cubicBezTo>
                  <a:pt x="916559" y="12424"/>
                  <a:pt x="834486" y="8614"/>
                  <a:pt x="778447" y="4804"/>
                </a:cubicBezTo>
                <a:cubicBezTo>
                  <a:pt x="722408" y="994"/>
                  <a:pt x="670497" y="-3769"/>
                  <a:pt x="618427" y="4804"/>
                </a:cubicBezTo>
                <a:cubicBezTo>
                  <a:pt x="566357" y="13376"/>
                  <a:pt x="516668" y="31633"/>
                  <a:pt x="466027" y="56239"/>
                </a:cubicBezTo>
                <a:cubicBezTo>
                  <a:pt x="415386" y="80845"/>
                  <a:pt x="355695" y="121961"/>
                  <a:pt x="314579" y="152441"/>
                </a:cubicBezTo>
                <a:cubicBezTo>
                  <a:pt x="273463" y="182921"/>
                  <a:pt x="250603" y="208322"/>
                  <a:pt x="219329" y="239119"/>
                </a:cubicBezTo>
                <a:cubicBezTo>
                  <a:pt x="188055" y="269916"/>
                  <a:pt x="157734" y="305000"/>
                  <a:pt x="126937" y="337226"/>
                </a:cubicBezTo>
                <a:cubicBezTo>
                  <a:pt x="96139" y="369452"/>
                  <a:pt x="55658" y="391995"/>
                  <a:pt x="34544" y="432476"/>
                </a:cubicBezTo>
                <a:cubicBezTo>
                  <a:pt x="13430" y="472957"/>
                  <a:pt x="1842" y="534553"/>
                  <a:pt x="254" y="580114"/>
                </a:cubicBezTo>
                <a:cubicBezTo>
                  <a:pt x="-1334" y="625675"/>
                  <a:pt x="4223" y="659330"/>
                  <a:pt x="25019" y="705844"/>
                </a:cubicBezTo>
                <a:cubicBezTo>
                  <a:pt x="45815" y="752358"/>
                  <a:pt x="103760" y="807920"/>
                  <a:pt x="125032" y="859196"/>
                </a:cubicBezTo>
                <a:cubicBezTo>
                  <a:pt x="146304" y="910472"/>
                  <a:pt x="135985" y="965082"/>
                  <a:pt x="152654" y="1013501"/>
                </a:cubicBezTo>
                <a:cubicBezTo>
                  <a:pt x="169323" y="1061920"/>
                  <a:pt x="200279" y="1131135"/>
                  <a:pt x="225044" y="1149709"/>
                </a:cubicBezTo>
                <a:cubicBezTo>
                  <a:pt x="249809" y="1168283"/>
                  <a:pt x="270288" y="1136850"/>
                  <a:pt x="301244" y="1124944"/>
                </a:cubicBezTo>
                <a:cubicBezTo>
                  <a:pt x="332200" y="1113038"/>
                  <a:pt x="376651" y="1086050"/>
                  <a:pt x="410782" y="1078271"/>
                </a:cubicBezTo>
                <a:cubicBezTo>
                  <a:pt x="444913" y="1070492"/>
                  <a:pt x="467138" y="1080493"/>
                  <a:pt x="506032" y="1078271"/>
                </a:cubicBezTo>
                <a:cubicBezTo>
                  <a:pt x="544926" y="1076049"/>
                  <a:pt x="606679" y="1078112"/>
                  <a:pt x="644144" y="1064936"/>
                </a:cubicBezTo>
                <a:cubicBezTo>
                  <a:pt x="681609" y="1051760"/>
                  <a:pt x="706057" y="1029376"/>
                  <a:pt x="730822" y="999214"/>
                </a:cubicBezTo>
                <a:cubicBezTo>
                  <a:pt x="755587" y="969052"/>
                  <a:pt x="776383" y="923966"/>
                  <a:pt x="792734" y="883961"/>
                </a:cubicBezTo>
                <a:cubicBezTo>
                  <a:pt x="809085" y="843956"/>
                  <a:pt x="817181" y="798078"/>
                  <a:pt x="828929" y="759184"/>
                </a:cubicBezTo>
                <a:cubicBezTo>
                  <a:pt x="840676" y="720290"/>
                  <a:pt x="849249" y="688699"/>
                  <a:pt x="863219" y="650599"/>
                </a:cubicBezTo>
                <a:cubicBezTo>
                  <a:pt x="877189" y="612499"/>
                  <a:pt x="894175" y="572653"/>
                  <a:pt x="912749" y="530584"/>
                </a:cubicBezTo>
                <a:cubicBezTo>
                  <a:pt x="931323" y="488515"/>
                  <a:pt x="958469" y="443271"/>
                  <a:pt x="974662" y="398186"/>
                </a:cubicBezTo>
                <a:cubicBezTo>
                  <a:pt x="990855" y="353101"/>
                  <a:pt x="1004506" y="310398"/>
                  <a:pt x="1009904" y="260074"/>
                </a:cubicBezTo>
                <a:cubicBezTo>
                  <a:pt x="1015302" y="209750"/>
                  <a:pt x="1012603" y="132598"/>
                  <a:pt x="1007047" y="96244"/>
                </a:cubicBezTo>
                <a:cubicBezTo>
                  <a:pt x="1001491" y="59890"/>
                  <a:pt x="992759" y="42904"/>
                  <a:pt x="954659" y="27664"/>
                </a:cubicBezTo>
                <a:close/>
              </a:path>
            </a:pathLst>
          </a:custGeom>
          <a:solidFill>
            <a:schemeClr val="accent5">
              <a:alpha val="4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29F4F1-0B8E-535A-732D-D0C7138158EE}"/>
              </a:ext>
            </a:extLst>
          </p:cNvPr>
          <p:cNvSpPr txBox="1"/>
          <p:nvPr/>
        </p:nvSpPr>
        <p:spPr>
          <a:xfrm>
            <a:off x="8457053" y="6218672"/>
            <a:ext cx="3734947" cy="253916"/>
          </a:xfrm>
          <a:prstGeom prst="rect">
            <a:avLst/>
          </a:prstGeom>
          <a:noFill/>
        </p:spPr>
        <p:txBody>
          <a:bodyPr wrap="square">
            <a:spAutoFit/>
          </a:bodyPr>
          <a:lstStyle/>
          <a:p>
            <a:r>
              <a:rPr lang="en-US" sz="1050" spc="-23" dirty="0">
                <a:solidFill>
                  <a:schemeClr val="bg1"/>
                </a:solidFill>
              </a:rPr>
              <a:t>Source: SAR Satellite Oil Seeps</a:t>
            </a:r>
          </a:p>
        </p:txBody>
      </p:sp>
      <p:sp>
        <p:nvSpPr>
          <p:cNvPr id="8" name="TextBox 7">
            <a:extLst>
              <a:ext uri="{FF2B5EF4-FFF2-40B4-BE49-F238E27FC236}">
                <a16:creationId xmlns:a16="http://schemas.microsoft.com/office/drawing/2014/main" id="{C588CCD7-BB56-C768-B9A6-06C970D21384}"/>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168213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13890" y="358844"/>
            <a:ext cx="10726517" cy="399981"/>
          </a:xfrm>
        </p:spPr>
        <p:txBody>
          <a:bodyPr/>
          <a:lstStyle/>
          <a:p>
            <a:r>
              <a:rPr lang="en-GB" sz="2800" dirty="0">
                <a:latin typeface="+mn-lt"/>
              </a:rPr>
              <a:t>AREA OFF-1: INTEGRATED EXPLORATION PROSPECTIVITY MAP</a:t>
            </a:r>
          </a:p>
        </p:txBody>
      </p:sp>
      <p:pic>
        <p:nvPicPr>
          <p:cNvPr id="2" name="Picture 1">
            <a:extLst>
              <a:ext uri="{FF2B5EF4-FFF2-40B4-BE49-F238E27FC236}">
                <a16:creationId xmlns:a16="http://schemas.microsoft.com/office/drawing/2014/main" id="{CA1E93B3-D45B-7A40-0B5D-F0D77A897F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6895" y="1001523"/>
            <a:ext cx="8004734" cy="5269038"/>
          </a:xfrm>
          <a:prstGeom prst="rect">
            <a:avLst/>
          </a:prstGeom>
        </p:spPr>
      </p:pic>
      <p:sp>
        <p:nvSpPr>
          <p:cNvPr id="4" name="TextBox 3">
            <a:extLst>
              <a:ext uri="{FF2B5EF4-FFF2-40B4-BE49-F238E27FC236}">
                <a16:creationId xmlns:a16="http://schemas.microsoft.com/office/drawing/2014/main" id="{12939280-3CDD-1A5C-97B0-8F63B91526D3}"/>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
        <p:nvSpPr>
          <p:cNvPr id="6" name="TextBox 5">
            <a:extLst>
              <a:ext uri="{FF2B5EF4-FFF2-40B4-BE49-F238E27FC236}">
                <a16:creationId xmlns:a16="http://schemas.microsoft.com/office/drawing/2014/main" id="{01EC3981-782A-B0AD-5AF9-CC652F6D7135}"/>
              </a:ext>
            </a:extLst>
          </p:cNvPr>
          <p:cNvSpPr txBox="1"/>
          <p:nvPr/>
        </p:nvSpPr>
        <p:spPr>
          <a:xfrm>
            <a:off x="313890" y="1130078"/>
            <a:ext cx="3409024" cy="3970318"/>
          </a:xfrm>
          <a:prstGeom prst="rect">
            <a:avLst/>
          </a:prstGeom>
          <a:noFill/>
        </p:spPr>
        <p:txBody>
          <a:bodyPr wrap="square">
            <a:spAutoFit/>
          </a:bodyPr>
          <a:lstStyle/>
          <a:p>
            <a:r>
              <a:rPr lang="en-US" sz="1600" b="1" dirty="0">
                <a:solidFill>
                  <a:schemeClr val="bg1"/>
                </a:solidFill>
                <a:latin typeface="Segoe UI" panose="020B0502040204020203" pitchFamily="34" charset="0"/>
              </a:rPr>
              <a:t>Play robustness has been</a:t>
            </a:r>
          </a:p>
          <a:p>
            <a:r>
              <a:rPr lang="en-US" sz="1600" b="1" dirty="0">
                <a:solidFill>
                  <a:schemeClr val="bg1"/>
                </a:solidFill>
                <a:latin typeface="Segoe UI" panose="020B0502040204020203" pitchFamily="34" charset="0"/>
              </a:rPr>
              <a:t>corroborated by the additional </a:t>
            </a:r>
          </a:p>
          <a:p>
            <a:r>
              <a:rPr lang="en-US" sz="1600" b="1" dirty="0">
                <a:solidFill>
                  <a:schemeClr val="bg1"/>
                </a:solidFill>
                <a:latin typeface="Segoe UI" panose="020B0502040204020203" pitchFamily="34" charset="0"/>
              </a:rPr>
              <a:t>technical </a:t>
            </a:r>
            <a:r>
              <a:rPr lang="en-US" sz="1600" b="1" dirty="0" err="1">
                <a:solidFill>
                  <a:schemeClr val="bg1"/>
                </a:solidFill>
                <a:latin typeface="Segoe UI" panose="020B0502040204020203" pitchFamily="34" charset="0"/>
              </a:rPr>
              <a:t>derisking</a:t>
            </a:r>
            <a:r>
              <a:rPr lang="en-US" sz="1600" b="1" dirty="0">
                <a:solidFill>
                  <a:schemeClr val="bg1"/>
                </a:solidFill>
                <a:latin typeface="Segoe UI" panose="020B0502040204020203" pitchFamily="34" charset="0"/>
              </a:rPr>
              <a:t> workstreams</a:t>
            </a:r>
          </a:p>
          <a:p>
            <a:endParaRPr lang="en-US" sz="1600" b="1" dirty="0">
              <a:solidFill>
                <a:schemeClr val="bg1"/>
              </a:solidFill>
              <a:latin typeface="Segoe UI" panose="020B0502040204020203" pitchFamily="34" charset="0"/>
            </a:endParaRPr>
          </a:p>
          <a:p>
            <a:endParaRPr lang="en-US" sz="1600" b="1" dirty="0">
              <a:solidFill>
                <a:schemeClr val="bg1"/>
              </a:solidFill>
              <a:latin typeface="Segoe UI" panose="020B0502040204020203" pitchFamily="34" charset="0"/>
            </a:endParaRPr>
          </a:p>
          <a:p>
            <a:pPr marL="285750" indent="-285750">
              <a:buFont typeface="Arial" panose="020B0604020202020204" pitchFamily="34" charset="0"/>
              <a:buChar char="•"/>
            </a:pPr>
            <a:r>
              <a:rPr lang="en-US" sz="1400" dirty="0">
                <a:solidFill>
                  <a:schemeClr val="bg1"/>
                </a:solidFill>
              </a:rPr>
              <a:t>Geochemistry seabed sampling study calibrates the seismic prospects and geospatially aligns with seeps/slicks anomalies, increasing geological confidence and reducing risk</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rPr>
              <a:t>Satellite</a:t>
            </a:r>
            <a:r>
              <a:rPr lang="en-US" sz="1400" dirty="0">
                <a:solidFill>
                  <a:schemeClr val="bg1"/>
                </a:solidFill>
              </a:rPr>
              <a:t> seep and slick study corroborates the seismically defined primary leads at same locations</a:t>
            </a:r>
          </a:p>
          <a:p>
            <a:endParaRPr lang="en-US" sz="1400" dirty="0">
              <a:solidFill>
                <a:schemeClr val="bg1"/>
              </a:solidFill>
            </a:endParaRPr>
          </a:p>
          <a:p>
            <a:endParaRPr lang="en-US" sz="1400" dirty="0">
              <a:solidFill>
                <a:schemeClr val="bg1"/>
              </a:solidFill>
            </a:endParaRPr>
          </a:p>
          <a:p>
            <a:endParaRPr lang="en-AU" dirty="0"/>
          </a:p>
        </p:txBody>
      </p:sp>
    </p:spTree>
    <p:extLst>
      <p:ext uri="{BB962C8B-B14F-4D97-AF65-F5344CB8AC3E}">
        <p14:creationId xmlns:p14="http://schemas.microsoft.com/office/powerpoint/2010/main" val="231494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3A31-2BD9-6FF0-0F15-7BA10EE24629}"/>
              </a:ext>
            </a:extLst>
          </p:cNvPr>
          <p:cNvSpPr>
            <a:spLocks noGrp="1"/>
          </p:cNvSpPr>
          <p:nvPr>
            <p:ph type="title"/>
          </p:nvPr>
        </p:nvSpPr>
        <p:spPr>
          <a:xfrm>
            <a:off x="188793" y="260307"/>
            <a:ext cx="11617045" cy="399981"/>
          </a:xfrm>
        </p:spPr>
        <p:txBody>
          <a:bodyPr/>
          <a:lstStyle/>
          <a:p>
            <a:r>
              <a:rPr lang="en-US" sz="2800" dirty="0">
                <a:latin typeface="+mn-lt"/>
              </a:rPr>
              <a:t>AREA OFF-1: TERU </a:t>
            </a:r>
            <a:r>
              <a:rPr lang="en-US" sz="2800" dirty="0" err="1">
                <a:latin typeface="+mn-lt"/>
              </a:rPr>
              <a:t>TERU</a:t>
            </a:r>
            <a:r>
              <a:rPr lang="en-US" sz="2800" dirty="0">
                <a:latin typeface="+mn-lt"/>
              </a:rPr>
              <a:t> PROSPECT</a:t>
            </a:r>
          </a:p>
        </p:txBody>
      </p:sp>
      <p:sp>
        <p:nvSpPr>
          <p:cNvPr id="14" name="TextBox 13">
            <a:extLst>
              <a:ext uri="{FF2B5EF4-FFF2-40B4-BE49-F238E27FC236}">
                <a16:creationId xmlns:a16="http://schemas.microsoft.com/office/drawing/2014/main" id="{1E973486-90E7-4916-0ED4-896645238CB1}"/>
              </a:ext>
            </a:extLst>
          </p:cNvPr>
          <p:cNvSpPr txBox="1"/>
          <p:nvPr/>
        </p:nvSpPr>
        <p:spPr>
          <a:xfrm>
            <a:off x="188793" y="499597"/>
            <a:ext cx="5249982" cy="6494085"/>
          </a:xfrm>
          <a:prstGeom prst="rect">
            <a:avLst/>
          </a:prstGeom>
          <a:noFill/>
        </p:spPr>
        <p:txBody>
          <a:bodyPr wrap="square" rtlCol="0">
            <a:spAutoFit/>
          </a:bodyPr>
          <a:lstStyle/>
          <a:p>
            <a:endParaRPr lang="en-US" sz="1600" b="1" u="sng" dirty="0">
              <a:solidFill>
                <a:schemeClr val="bg1"/>
              </a:solidFill>
            </a:endParaRPr>
          </a:p>
          <a:p>
            <a:endParaRPr lang="en-US" sz="1600" b="1" dirty="0">
              <a:solidFill>
                <a:schemeClr val="bg1"/>
              </a:solidFill>
            </a:endParaRPr>
          </a:p>
          <a:p>
            <a:r>
              <a:rPr lang="en-US" sz="1600" b="1" dirty="0">
                <a:solidFill>
                  <a:schemeClr val="bg1"/>
                </a:solidFill>
              </a:rPr>
              <a:t>Play Type: ~ Mid-Cretaceous turbidite on outer shelf margin </a:t>
            </a:r>
          </a:p>
          <a:p>
            <a:pPr marL="285750" indent="-285750">
              <a:buFont typeface="Arial" panose="020B0604020202020204" pitchFamily="34" charset="0"/>
              <a:buChar char="•"/>
            </a:pPr>
            <a:r>
              <a:rPr lang="en-US" sz="1600" dirty="0">
                <a:solidFill>
                  <a:schemeClr val="bg1"/>
                </a:solidFill>
              </a:rPr>
              <a:t>Similar petroleum system and reservoir type as evident in Venus / Jonker discoveries in Namibia</a:t>
            </a:r>
          </a:p>
          <a:p>
            <a:endParaRPr lang="en-US" sz="1600" b="1" dirty="0">
              <a:solidFill>
                <a:schemeClr val="bg1"/>
              </a:solidFill>
            </a:endParaRPr>
          </a:p>
          <a:p>
            <a:r>
              <a:rPr lang="en-US" sz="1600" b="1" dirty="0">
                <a:solidFill>
                  <a:schemeClr val="bg1"/>
                </a:solidFill>
              </a:rPr>
              <a:t>AVO anomaly Class II identified</a:t>
            </a:r>
          </a:p>
          <a:p>
            <a:pPr marL="285750" indent="-285750">
              <a:buFont typeface="Arial" panose="020B0604020202020204" pitchFamily="34" charset="0"/>
              <a:buChar char="•"/>
            </a:pPr>
            <a:r>
              <a:rPr lang="en-US" sz="1600" dirty="0">
                <a:solidFill>
                  <a:schemeClr val="bg1"/>
                </a:solidFill>
              </a:rPr>
              <a:t>Downdip amplitude dims at possible oil-water contact</a:t>
            </a:r>
          </a:p>
          <a:p>
            <a:pPr marL="285750" indent="-285750">
              <a:buFont typeface="Arial" panose="020B0604020202020204" pitchFamily="34" charset="0"/>
              <a:buChar char="•"/>
            </a:pPr>
            <a:r>
              <a:rPr lang="en-US" sz="1600" dirty="0">
                <a:solidFill>
                  <a:schemeClr val="bg1"/>
                </a:solidFill>
              </a:rPr>
              <a:t>Indicates porous sand and potential hydrocarbon presence</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Areal extent: </a:t>
            </a:r>
            <a:r>
              <a:rPr lang="en-US" sz="1600" dirty="0">
                <a:solidFill>
                  <a:schemeClr val="bg1"/>
                </a:solidFill>
              </a:rPr>
              <a:t>~ </a:t>
            </a:r>
            <a:r>
              <a:rPr lang="en-US" sz="1600" b="1" dirty="0">
                <a:solidFill>
                  <a:schemeClr val="bg1"/>
                </a:solidFill>
              </a:rPr>
              <a:t>460 km</a:t>
            </a:r>
            <a:r>
              <a:rPr lang="en-US" sz="1600" b="1" baseline="30000" dirty="0">
                <a:solidFill>
                  <a:schemeClr val="bg1"/>
                </a:solidFill>
              </a:rPr>
              <a:t>2</a:t>
            </a:r>
          </a:p>
          <a:p>
            <a:pPr marL="285750" indent="-285750">
              <a:buFont typeface="Arial" panose="020B0604020202020204" pitchFamily="34" charset="0"/>
              <a:buChar char="•"/>
            </a:pPr>
            <a:r>
              <a:rPr lang="en-US" sz="1600" dirty="0">
                <a:solidFill>
                  <a:schemeClr val="bg1"/>
                </a:solidFill>
              </a:rPr>
              <a:t>Located in south-western segment of AREA OFF-1; straddles the AREA OFF-1 / OFF-4 boundary, </a:t>
            </a:r>
            <a:br>
              <a:rPr lang="en-US" sz="1600" dirty="0">
                <a:solidFill>
                  <a:schemeClr val="bg1"/>
                </a:solidFill>
              </a:rPr>
            </a:br>
            <a:r>
              <a:rPr lang="en-US" sz="1600" dirty="0">
                <a:solidFill>
                  <a:schemeClr val="bg1"/>
                </a:solidFill>
              </a:rPr>
              <a:t>but, the up-dip termination for Teru </a:t>
            </a:r>
            <a:r>
              <a:rPr lang="en-US" sz="1600" dirty="0" err="1">
                <a:solidFill>
                  <a:schemeClr val="bg1"/>
                </a:solidFill>
              </a:rPr>
              <a:t>Teru</a:t>
            </a:r>
            <a:r>
              <a:rPr lang="en-US" sz="1600" dirty="0">
                <a:solidFill>
                  <a:schemeClr val="bg1"/>
                </a:solidFill>
              </a:rPr>
              <a:t> </a:t>
            </a:r>
            <a:br>
              <a:rPr lang="en-US" sz="1600" dirty="0">
                <a:solidFill>
                  <a:schemeClr val="bg1"/>
                </a:solidFill>
              </a:rPr>
            </a:br>
            <a:r>
              <a:rPr lang="en-US" sz="1600" dirty="0">
                <a:solidFill>
                  <a:schemeClr val="bg1"/>
                </a:solidFill>
              </a:rPr>
              <a:t>lies on AREA OFF-1, including the trapped</a:t>
            </a:r>
            <a:br>
              <a:rPr lang="en-US" sz="1600" dirty="0">
                <a:solidFill>
                  <a:schemeClr val="bg1"/>
                </a:solidFill>
              </a:rPr>
            </a:br>
            <a:r>
              <a:rPr lang="en-US" sz="1600" dirty="0">
                <a:solidFill>
                  <a:schemeClr val="bg1"/>
                </a:solidFill>
              </a:rPr>
              <a:t>area above projected oil-water contact</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Reservoir Age: </a:t>
            </a:r>
            <a:r>
              <a:rPr lang="en-US" sz="1600" dirty="0">
                <a:solidFill>
                  <a:schemeClr val="bg1"/>
                </a:solidFill>
              </a:rPr>
              <a:t>? </a:t>
            </a:r>
            <a:r>
              <a:rPr lang="en-US" sz="1600" dirty="0" err="1">
                <a:solidFill>
                  <a:schemeClr val="bg1"/>
                </a:solidFill>
              </a:rPr>
              <a:t>Ceno</a:t>
            </a:r>
            <a:r>
              <a:rPr lang="en-US" sz="1600" dirty="0">
                <a:solidFill>
                  <a:schemeClr val="bg1"/>
                </a:solidFill>
              </a:rPr>
              <a:t>-Turonian to Campanian</a:t>
            </a:r>
          </a:p>
          <a:p>
            <a:r>
              <a:rPr lang="en-US" sz="1600" b="1" dirty="0">
                <a:solidFill>
                  <a:schemeClr val="bg1"/>
                </a:solidFill>
              </a:rPr>
              <a:t>Reservoir Top Depth:  </a:t>
            </a:r>
            <a:r>
              <a:rPr lang="en-US" sz="1600" dirty="0">
                <a:solidFill>
                  <a:schemeClr val="bg1"/>
                </a:solidFill>
              </a:rPr>
              <a:t>~4,200 meters</a:t>
            </a:r>
          </a:p>
          <a:p>
            <a:r>
              <a:rPr lang="en-US" sz="1600" b="1" dirty="0">
                <a:solidFill>
                  <a:schemeClr val="bg1"/>
                </a:solidFill>
              </a:rPr>
              <a:t>Water Depth: </a:t>
            </a:r>
            <a:r>
              <a:rPr lang="en-US" sz="1600" dirty="0">
                <a:solidFill>
                  <a:schemeClr val="bg1"/>
                </a:solidFill>
              </a:rPr>
              <a:t>~ 800 meters</a:t>
            </a:r>
          </a:p>
          <a:p>
            <a:pPr marL="285750" indent="-285750">
              <a:buFont typeface="Arial" panose="020B0604020202020204" pitchFamily="34" charset="0"/>
              <a:buChar char="•"/>
            </a:pPr>
            <a:endParaRPr lang="en-US" sz="1600" dirty="0">
              <a:solidFill>
                <a:schemeClr val="bg1"/>
              </a:solidFill>
            </a:endParaRPr>
          </a:p>
          <a:p>
            <a:endParaRPr lang="en-US" sz="1600" b="1" dirty="0">
              <a:solidFill>
                <a:schemeClr val="bg1"/>
              </a:solidFill>
            </a:endParaRPr>
          </a:p>
          <a:p>
            <a:endParaRPr lang="en-US" sz="1600" b="1" dirty="0">
              <a:solidFill>
                <a:schemeClr val="bg1"/>
              </a:solidFill>
            </a:endParaRPr>
          </a:p>
          <a:p>
            <a:pPr marL="171450" indent="-171450">
              <a:buFont typeface="Arial" panose="020B0604020202020204" pitchFamily="34" charset="0"/>
              <a:buChar char="•"/>
            </a:pPr>
            <a:endParaRPr lang="en-US" sz="1600" b="1"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pic>
        <p:nvPicPr>
          <p:cNvPr id="19" name="Picture 18">
            <a:extLst>
              <a:ext uri="{FF2B5EF4-FFF2-40B4-BE49-F238E27FC236}">
                <a16:creationId xmlns:a16="http://schemas.microsoft.com/office/drawing/2014/main" id="{AD3499F2-FA27-62E7-178D-5137868932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73" r="24836"/>
          <a:stretch/>
        </p:blipFill>
        <p:spPr>
          <a:xfrm>
            <a:off x="5543561" y="982300"/>
            <a:ext cx="6648439" cy="4893399"/>
          </a:xfrm>
          <a:prstGeom prst="rect">
            <a:avLst/>
          </a:prstGeom>
        </p:spPr>
      </p:pic>
      <p:grpSp>
        <p:nvGrpSpPr>
          <p:cNvPr id="20" name="Group 19">
            <a:extLst>
              <a:ext uri="{FF2B5EF4-FFF2-40B4-BE49-F238E27FC236}">
                <a16:creationId xmlns:a16="http://schemas.microsoft.com/office/drawing/2014/main" id="{392595CF-64DB-AE3C-B6AE-681D71223EEC}"/>
              </a:ext>
            </a:extLst>
          </p:cNvPr>
          <p:cNvGrpSpPr/>
          <p:nvPr/>
        </p:nvGrpSpPr>
        <p:grpSpPr>
          <a:xfrm>
            <a:off x="4494269" y="4628253"/>
            <a:ext cx="2525486" cy="1769449"/>
            <a:chOff x="9682968" y="4559680"/>
            <a:chExt cx="2525486" cy="1769449"/>
          </a:xfrm>
        </p:grpSpPr>
        <p:pic>
          <p:nvPicPr>
            <p:cNvPr id="21" name="Picture 20">
              <a:extLst>
                <a:ext uri="{FF2B5EF4-FFF2-40B4-BE49-F238E27FC236}">
                  <a16:creationId xmlns:a16="http://schemas.microsoft.com/office/drawing/2014/main" id="{F1A14FDE-59B3-B4D9-AE60-56FFE774EB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2968" y="4559680"/>
              <a:ext cx="2525486" cy="1769449"/>
            </a:xfrm>
            <a:prstGeom prst="rect">
              <a:avLst/>
            </a:prstGeom>
            <a:ln>
              <a:solidFill>
                <a:srgbClr val="FFFF00"/>
              </a:solidFill>
            </a:ln>
          </p:spPr>
        </p:pic>
        <p:cxnSp>
          <p:nvCxnSpPr>
            <p:cNvPr id="22" name="Straight Connector 21">
              <a:extLst>
                <a:ext uri="{FF2B5EF4-FFF2-40B4-BE49-F238E27FC236}">
                  <a16:creationId xmlns:a16="http://schemas.microsoft.com/office/drawing/2014/main" id="{B0FF6752-5958-61AD-3588-91A1118592DD}"/>
                </a:ext>
              </a:extLst>
            </p:cNvPr>
            <p:cNvCxnSpPr>
              <a:cxnSpLocks/>
            </p:cNvCxnSpPr>
            <p:nvPr/>
          </p:nvCxnSpPr>
          <p:spPr>
            <a:xfrm>
              <a:off x="10370244" y="5651525"/>
              <a:ext cx="523917" cy="404241"/>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3" name="Callout: Line 22">
            <a:extLst>
              <a:ext uri="{FF2B5EF4-FFF2-40B4-BE49-F238E27FC236}">
                <a16:creationId xmlns:a16="http://schemas.microsoft.com/office/drawing/2014/main" id="{FED658E8-E3B9-51B6-A5C1-948338CEB789}"/>
              </a:ext>
            </a:extLst>
          </p:cNvPr>
          <p:cNvSpPr/>
          <p:nvPr/>
        </p:nvSpPr>
        <p:spPr>
          <a:xfrm>
            <a:off x="7416683" y="4579715"/>
            <a:ext cx="1317171" cy="745671"/>
          </a:xfrm>
          <a:prstGeom prst="borderCallout1">
            <a:avLst>
              <a:gd name="adj1" fmla="val 112911"/>
              <a:gd name="adj2" fmla="val 39601"/>
              <a:gd name="adj3" fmla="val 180444"/>
              <a:gd name="adj4" fmla="val -149553"/>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 AREA</a:t>
            </a:r>
          </a:p>
          <a:p>
            <a:pPr algn="ctr"/>
            <a:r>
              <a:rPr lang="en-US" dirty="0"/>
              <a:t>~ 460 km</a:t>
            </a:r>
            <a:r>
              <a:rPr lang="en-US" baseline="30000" dirty="0"/>
              <a:t>2</a:t>
            </a:r>
          </a:p>
        </p:txBody>
      </p:sp>
      <p:pic>
        <p:nvPicPr>
          <p:cNvPr id="27" name="Picture 26">
            <a:extLst>
              <a:ext uri="{FF2B5EF4-FFF2-40B4-BE49-F238E27FC236}">
                <a16:creationId xmlns:a16="http://schemas.microsoft.com/office/drawing/2014/main" id="{658A5CA7-2506-D643-04FC-3549B8C3E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3938" y="4743715"/>
            <a:ext cx="2718062" cy="1538526"/>
          </a:xfrm>
          <a:prstGeom prst="rect">
            <a:avLst/>
          </a:prstGeom>
          <a:solidFill>
            <a:schemeClr val="tx1"/>
          </a:solidFill>
        </p:spPr>
      </p:pic>
      <p:sp>
        <p:nvSpPr>
          <p:cNvPr id="3" name="TextBox 2">
            <a:extLst>
              <a:ext uri="{FF2B5EF4-FFF2-40B4-BE49-F238E27FC236}">
                <a16:creationId xmlns:a16="http://schemas.microsoft.com/office/drawing/2014/main" id="{11E97204-B1B5-6848-0368-8B3F2D181023}"/>
              </a:ext>
            </a:extLst>
          </p:cNvPr>
          <p:cNvSpPr txBox="1"/>
          <p:nvPr/>
        </p:nvSpPr>
        <p:spPr>
          <a:xfrm>
            <a:off x="7830888" y="5822807"/>
            <a:ext cx="3734947" cy="253916"/>
          </a:xfrm>
          <a:prstGeom prst="rect">
            <a:avLst/>
          </a:prstGeom>
          <a:noFill/>
        </p:spPr>
        <p:txBody>
          <a:bodyPr wrap="square">
            <a:spAutoFit/>
          </a:bodyPr>
          <a:lstStyle/>
          <a:p>
            <a:r>
              <a:rPr lang="en-US" sz="1050" spc="-23" dirty="0">
                <a:solidFill>
                  <a:schemeClr val="bg1"/>
                </a:solidFill>
              </a:rPr>
              <a:t>Source: LEAN </a:t>
            </a:r>
            <a:r>
              <a:rPr lang="en-US" sz="1050" spc="-23" dirty="0" err="1">
                <a:solidFill>
                  <a:schemeClr val="bg1"/>
                </a:solidFill>
              </a:rPr>
              <a:t>Geosolutions</a:t>
            </a:r>
            <a:endParaRPr lang="en-US" sz="1050" spc="-23" dirty="0">
              <a:solidFill>
                <a:schemeClr val="bg1"/>
              </a:solidFill>
            </a:endParaRPr>
          </a:p>
        </p:txBody>
      </p:sp>
      <p:sp>
        <p:nvSpPr>
          <p:cNvPr id="4" name="TextBox 3">
            <a:extLst>
              <a:ext uri="{FF2B5EF4-FFF2-40B4-BE49-F238E27FC236}">
                <a16:creationId xmlns:a16="http://schemas.microsoft.com/office/drawing/2014/main" id="{C7A43A71-6195-2CEF-C45E-DC301A76C8B5}"/>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
        <p:nvSpPr>
          <p:cNvPr id="5" name="Rectangle 4">
            <a:extLst>
              <a:ext uri="{FF2B5EF4-FFF2-40B4-BE49-F238E27FC236}">
                <a16:creationId xmlns:a16="http://schemas.microsoft.com/office/drawing/2014/main" id="{D74C855D-E612-6F63-3831-125C28602C5D}"/>
              </a:ext>
            </a:extLst>
          </p:cNvPr>
          <p:cNvSpPr/>
          <p:nvPr/>
        </p:nvSpPr>
        <p:spPr>
          <a:xfrm>
            <a:off x="10994796" y="4156859"/>
            <a:ext cx="1197204" cy="253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Oil-water contact?</a:t>
            </a:r>
          </a:p>
        </p:txBody>
      </p:sp>
    </p:spTree>
    <p:extLst>
      <p:ext uri="{BB962C8B-B14F-4D97-AF65-F5344CB8AC3E}">
        <p14:creationId xmlns:p14="http://schemas.microsoft.com/office/powerpoint/2010/main" val="310162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A5E3709-CF60-AC01-2DB0-A29FA3808005}"/>
              </a:ext>
            </a:extLst>
          </p:cNvPr>
          <p:cNvSpPr txBox="1"/>
          <p:nvPr/>
        </p:nvSpPr>
        <p:spPr>
          <a:xfrm>
            <a:off x="261109" y="970603"/>
            <a:ext cx="4002778" cy="6001643"/>
          </a:xfrm>
          <a:prstGeom prst="rect">
            <a:avLst/>
          </a:prstGeom>
          <a:noFill/>
        </p:spPr>
        <p:txBody>
          <a:bodyPr wrap="square" rtlCol="0">
            <a:spAutoFit/>
          </a:bodyPr>
          <a:lstStyle/>
          <a:p>
            <a:r>
              <a:rPr lang="en-US" sz="1600" b="1" dirty="0">
                <a:solidFill>
                  <a:schemeClr val="bg1"/>
                </a:solidFill>
              </a:rPr>
              <a:t>Play type: Upper Cretaceous stacked sands on the shelf margin</a:t>
            </a:r>
          </a:p>
          <a:p>
            <a:pPr marL="285750" indent="-285750">
              <a:buFont typeface="Arial" panose="020B0604020202020204" pitchFamily="34" charset="0"/>
              <a:buChar char="•"/>
            </a:pPr>
            <a:r>
              <a:rPr lang="en-US" sz="1600" dirty="0">
                <a:solidFill>
                  <a:schemeClr val="bg1"/>
                </a:solidFill>
              </a:rPr>
              <a:t>Similar petroleum system and reservoir type as evident in Venus / Jonker discoveries in Namibia</a:t>
            </a:r>
          </a:p>
          <a:p>
            <a:endParaRPr lang="en-US" sz="1600" b="1" dirty="0">
              <a:solidFill>
                <a:schemeClr val="bg1"/>
              </a:solidFill>
            </a:endParaRPr>
          </a:p>
          <a:p>
            <a:r>
              <a:rPr lang="en-US" sz="1600" b="1" dirty="0">
                <a:solidFill>
                  <a:schemeClr val="bg1"/>
                </a:solidFill>
              </a:rPr>
              <a:t>AVO anomaly Class III identified</a:t>
            </a:r>
          </a:p>
          <a:p>
            <a:pPr marL="285750" indent="-285750">
              <a:buFont typeface="Arial" panose="020B0604020202020204" pitchFamily="34" charset="0"/>
              <a:buChar char="•"/>
            </a:pPr>
            <a:r>
              <a:rPr lang="en-US" sz="1600" dirty="0">
                <a:solidFill>
                  <a:schemeClr val="bg1"/>
                </a:solidFill>
              </a:rPr>
              <a:t>strong negative amplitudes on Ultra Fars</a:t>
            </a:r>
          </a:p>
          <a:p>
            <a:pPr marL="285750" indent="-285750">
              <a:buFont typeface="Arial" panose="020B0604020202020204" pitchFamily="34" charset="0"/>
              <a:buChar char="•"/>
            </a:pPr>
            <a:r>
              <a:rPr lang="en-US" sz="1600" dirty="0">
                <a:solidFill>
                  <a:schemeClr val="bg1"/>
                </a:solidFill>
              </a:rPr>
              <a:t>indicates porous sand reservoirs are likely</a:t>
            </a:r>
          </a:p>
          <a:p>
            <a:endParaRPr lang="en-US" sz="1600" b="1" dirty="0">
              <a:solidFill>
                <a:schemeClr val="bg1"/>
              </a:solidFill>
            </a:endParaRPr>
          </a:p>
          <a:p>
            <a:r>
              <a:rPr lang="en-US" sz="1600" b="1" dirty="0">
                <a:solidFill>
                  <a:schemeClr val="bg1"/>
                </a:solidFill>
              </a:rPr>
              <a:t>Areal extent: </a:t>
            </a:r>
            <a:r>
              <a:rPr lang="en-US" sz="1600" dirty="0">
                <a:solidFill>
                  <a:schemeClr val="bg1"/>
                </a:solidFill>
              </a:rPr>
              <a:t>~ </a:t>
            </a:r>
            <a:r>
              <a:rPr lang="en-US" sz="1600" b="1" dirty="0">
                <a:solidFill>
                  <a:schemeClr val="bg1"/>
                </a:solidFill>
              </a:rPr>
              <a:t>500 km</a:t>
            </a:r>
            <a:r>
              <a:rPr lang="en-US" sz="1600" b="1" baseline="30000" dirty="0">
                <a:solidFill>
                  <a:schemeClr val="bg1"/>
                </a:solidFill>
              </a:rPr>
              <a:t>2</a:t>
            </a:r>
          </a:p>
          <a:p>
            <a:pPr marL="285750" indent="-285750">
              <a:buFont typeface="Arial" panose="020B0604020202020204" pitchFamily="34" charset="0"/>
              <a:buChar char="•"/>
            </a:pPr>
            <a:r>
              <a:rPr lang="en-US" sz="1600" dirty="0">
                <a:solidFill>
                  <a:schemeClr val="bg1"/>
                </a:solidFill>
              </a:rPr>
              <a:t>Located in south-central segment of </a:t>
            </a:r>
            <a:br>
              <a:rPr lang="en-US" sz="1600" dirty="0">
                <a:solidFill>
                  <a:schemeClr val="bg1"/>
                </a:solidFill>
              </a:rPr>
            </a:br>
            <a:r>
              <a:rPr lang="en-US" sz="1600" dirty="0">
                <a:solidFill>
                  <a:schemeClr val="bg1"/>
                </a:solidFill>
              </a:rPr>
              <a:t>AREA OFF-1; straddles the AREA OFF-1 / OFF-4 boundary, but the </a:t>
            </a:r>
            <a:r>
              <a:rPr lang="en-US" sz="1600" dirty="0" err="1">
                <a:solidFill>
                  <a:schemeClr val="bg1"/>
                </a:solidFill>
              </a:rPr>
              <a:t>Anapero</a:t>
            </a:r>
            <a:r>
              <a:rPr lang="en-US" sz="1600" dirty="0">
                <a:solidFill>
                  <a:schemeClr val="bg1"/>
                </a:solidFill>
              </a:rPr>
              <a:t> stratigraphic trap extents are largely inside AREA OFF-1</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Reservoir Age: </a:t>
            </a:r>
            <a:r>
              <a:rPr lang="en-US" sz="1600" dirty="0">
                <a:solidFill>
                  <a:schemeClr val="bg1"/>
                </a:solidFill>
              </a:rPr>
              <a:t>? Campanian</a:t>
            </a:r>
          </a:p>
          <a:p>
            <a:r>
              <a:rPr lang="en-US" sz="1600" b="1" dirty="0">
                <a:solidFill>
                  <a:schemeClr val="bg1"/>
                </a:solidFill>
              </a:rPr>
              <a:t>Reservoir Top Depth:  </a:t>
            </a:r>
            <a:r>
              <a:rPr lang="en-US" sz="1600" dirty="0">
                <a:solidFill>
                  <a:schemeClr val="bg1"/>
                </a:solidFill>
              </a:rPr>
              <a:t>~ 3,800 meters</a:t>
            </a:r>
          </a:p>
          <a:p>
            <a:r>
              <a:rPr lang="en-US" sz="1600" b="1" dirty="0">
                <a:solidFill>
                  <a:schemeClr val="bg1"/>
                </a:solidFill>
              </a:rPr>
              <a:t>Water Depth: </a:t>
            </a:r>
            <a:r>
              <a:rPr lang="en-US" sz="1600" dirty="0">
                <a:solidFill>
                  <a:schemeClr val="bg1"/>
                </a:solidFill>
              </a:rPr>
              <a:t>~ 750 meters</a:t>
            </a:r>
          </a:p>
          <a:p>
            <a:pPr marL="285750" indent="-285750">
              <a:buFont typeface="Arial" panose="020B0604020202020204" pitchFamily="34" charset="0"/>
              <a:buChar char="•"/>
            </a:pPr>
            <a:endParaRPr lang="en-US" sz="1600" dirty="0">
              <a:solidFill>
                <a:schemeClr val="bg1"/>
              </a:solidFill>
            </a:endParaRPr>
          </a:p>
          <a:p>
            <a:endParaRPr lang="en-US" sz="1600" b="1" dirty="0">
              <a:solidFill>
                <a:schemeClr val="bg1"/>
              </a:solidFill>
            </a:endParaRPr>
          </a:p>
          <a:p>
            <a:pPr marL="171450" indent="-171450">
              <a:buFont typeface="Arial" panose="020B0604020202020204" pitchFamily="34" charset="0"/>
              <a:buChar char="•"/>
            </a:pPr>
            <a:endParaRPr lang="en-US" sz="1600" b="1"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sp>
        <p:nvSpPr>
          <p:cNvPr id="24" name="Title 1">
            <a:extLst>
              <a:ext uri="{FF2B5EF4-FFF2-40B4-BE49-F238E27FC236}">
                <a16:creationId xmlns:a16="http://schemas.microsoft.com/office/drawing/2014/main" id="{ABF3820E-48B5-63E3-CE4D-7BA960346CD9}"/>
              </a:ext>
            </a:extLst>
          </p:cNvPr>
          <p:cNvSpPr>
            <a:spLocks noGrp="1"/>
          </p:cNvSpPr>
          <p:nvPr>
            <p:ph type="title"/>
          </p:nvPr>
        </p:nvSpPr>
        <p:spPr>
          <a:xfrm>
            <a:off x="364802" y="217772"/>
            <a:ext cx="10685261" cy="399981"/>
          </a:xfrm>
        </p:spPr>
        <p:txBody>
          <a:bodyPr/>
          <a:lstStyle/>
          <a:p>
            <a:r>
              <a:rPr lang="en-US" sz="2800" dirty="0">
                <a:latin typeface="+mn-lt"/>
              </a:rPr>
              <a:t>AREA OFF-1: ANAPERO PROSPECT</a:t>
            </a:r>
          </a:p>
        </p:txBody>
      </p:sp>
      <p:pic>
        <p:nvPicPr>
          <p:cNvPr id="22" name="Picture 21">
            <a:extLst>
              <a:ext uri="{FF2B5EF4-FFF2-40B4-BE49-F238E27FC236}">
                <a16:creationId xmlns:a16="http://schemas.microsoft.com/office/drawing/2014/main" id="{2E6B78DB-A1EF-614C-A9C6-13D6ED5DD5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8542" y="5248697"/>
            <a:ext cx="1483322" cy="1366003"/>
          </a:xfrm>
          <a:prstGeom prst="rect">
            <a:avLst/>
          </a:prstGeom>
        </p:spPr>
      </p:pic>
      <p:sp>
        <p:nvSpPr>
          <p:cNvPr id="28" name="TextBox 27">
            <a:extLst>
              <a:ext uri="{FF2B5EF4-FFF2-40B4-BE49-F238E27FC236}">
                <a16:creationId xmlns:a16="http://schemas.microsoft.com/office/drawing/2014/main" id="{0A44240D-FEA7-215D-689F-942DCA5CBF06}"/>
              </a:ext>
            </a:extLst>
          </p:cNvPr>
          <p:cNvSpPr txBox="1"/>
          <p:nvPr/>
        </p:nvSpPr>
        <p:spPr>
          <a:xfrm>
            <a:off x="4450324" y="755651"/>
            <a:ext cx="7741676" cy="307777"/>
          </a:xfrm>
          <a:prstGeom prst="rect">
            <a:avLst/>
          </a:prstGeom>
          <a:solidFill>
            <a:schemeClr val="bg2">
              <a:lumMod val="90000"/>
            </a:schemeClr>
          </a:solidFill>
        </p:spPr>
        <p:txBody>
          <a:bodyPr wrap="square" rtlCol="0">
            <a:spAutoFit/>
          </a:bodyPr>
          <a:lstStyle/>
          <a:p>
            <a:r>
              <a:rPr lang="en-US" sz="1400" b="1" dirty="0"/>
              <a:t>Line UR08-108 (</a:t>
            </a:r>
            <a:r>
              <a:rPr lang="en-US" sz="1400" b="1" dirty="0" err="1"/>
              <a:t>Utra</a:t>
            </a:r>
            <a:r>
              <a:rPr lang="en-US" sz="1400" b="1" dirty="0"/>
              <a:t> Far) Depth Stack (</a:t>
            </a:r>
            <a:r>
              <a:rPr lang="en-US" sz="1400" b="1" dirty="0" err="1"/>
              <a:t>Anapero</a:t>
            </a:r>
            <a:r>
              <a:rPr lang="en-US" sz="1400" b="1" dirty="0"/>
              <a:t> prospect)</a:t>
            </a:r>
          </a:p>
        </p:txBody>
      </p:sp>
      <p:pic>
        <p:nvPicPr>
          <p:cNvPr id="29" name="Picture 28">
            <a:extLst>
              <a:ext uri="{FF2B5EF4-FFF2-40B4-BE49-F238E27FC236}">
                <a16:creationId xmlns:a16="http://schemas.microsoft.com/office/drawing/2014/main" id="{56BBC83D-432E-E284-6D39-7DE81730CE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864" y="5248697"/>
            <a:ext cx="2718062" cy="1538526"/>
          </a:xfrm>
          <a:prstGeom prst="rect">
            <a:avLst/>
          </a:prstGeom>
          <a:solidFill>
            <a:schemeClr val="tx1"/>
          </a:solidFill>
        </p:spPr>
      </p:pic>
      <p:pic>
        <p:nvPicPr>
          <p:cNvPr id="4" name="Picture 3">
            <a:extLst>
              <a:ext uri="{FF2B5EF4-FFF2-40B4-BE49-F238E27FC236}">
                <a16:creationId xmlns:a16="http://schemas.microsoft.com/office/drawing/2014/main" id="{23DBC4CF-A0CF-EE35-2DC0-9459C64DA9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0324" y="1122110"/>
            <a:ext cx="7741676" cy="4126587"/>
          </a:xfrm>
          <a:prstGeom prst="rect">
            <a:avLst/>
          </a:prstGeom>
        </p:spPr>
      </p:pic>
      <p:sp>
        <p:nvSpPr>
          <p:cNvPr id="2" name="TextBox 1">
            <a:extLst>
              <a:ext uri="{FF2B5EF4-FFF2-40B4-BE49-F238E27FC236}">
                <a16:creationId xmlns:a16="http://schemas.microsoft.com/office/drawing/2014/main" id="{25A48596-7B54-AFEB-B52F-5C505B2B7844}"/>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2223570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3A31-2BD9-6FF0-0F15-7BA10EE24629}"/>
              </a:ext>
            </a:extLst>
          </p:cNvPr>
          <p:cNvSpPr>
            <a:spLocks noGrp="1"/>
          </p:cNvSpPr>
          <p:nvPr>
            <p:ph type="title"/>
          </p:nvPr>
        </p:nvSpPr>
        <p:spPr>
          <a:xfrm>
            <a:off x="149217" y="209227"/>
            <a:ext cx="10555122" cy="718530"/>
          </a:xfrm>
        </p:spPr>
        <p:txBody>
          <a:bodyPr/>
          <a:lstStyle/>
          <a:p>
            <a:r>
              <a:rPr lang="en-US" sz="2800" dirty="0">
                <a:latin typeface="+mn-lt"/>
              </a:rPr>
              <a:t>AREA OFF-1: LENTEJA PROSPECT</a:t>
            </a:r>
            <a:br>
              <a:rPr lang="en-US" dirty="0"/>
            </a:br>
            <a:r>
              <a:rPr lang="en-US" dirty="0"/>
              <a:t> </a:t>
            </a:r>
          </a:p>
        </p:txBody>
      </p:sp>
      <p:pic>
        <p:nvPicPr>
          <p:cNvPr id="6" name="Picture 5">
            <a:extLst>
              <a:ext uri="{FF2B5EF4-FFF2-40B4-BE49-F238E27FC236}">
                <a16:creationId xmlns:a16="http://schemas.microsoft.com/office/drawing/2014/main" id="{5895EA33-E44D-2949-42EC-4476B622C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3325" y="853068"/>
            <a:ext cx="7758675" cy="4838514"/>
          </a:xfrm>
          <a:prstGeom prst="rect">
            <a:avLst/>
          </a:prstGeom>
          <a:solidFill>
            <a:schemeClr val="tx1"/>
          </a:solidFill>
        </p:spPr>
      </p:pic>
      <p:sp>
        <p:nvSpPr>
          <p:cNvPr id="20" name="TextBox 19">
            <a:extLst>
              <a:ext uri="{FF2B5EF4-FFF2-40B4-BE49-F238E27FC236}">
                <a16:creationId xmlns:a16="http://schemas.microsoft.com/office/drawing/2014/main" id="{F0781790-A05F-89B5-FE86-698015AD22F0}"/>
              </a:ext>
            </a:extLst>
          </p:cNvPr>
          <p:cNvSpPr txBox="1"/>
          <p:nvPr/>
        </p:nvSpPr>
        <p:spPr>
          <a:xfrm rot="20549601">
            <a:off x="7692848" y="3605212"/>
            <a:ext cx="1744067" cy="369332"/>
          </a:xfrm>
          <a:prstGeom prst="rect">
            <a:avLst/>
          </a:prstGeom>
          <a:noFill/>
          <a:effectLst>
            <a:glow rad="127000">
              <a:schemeClr val="bg1"/>
            </a:glow>
          </a:effectLst>
        </p:spPr>
        <p:txBody>
          <a:bodyPr wrap="none" rtlCol="0">
            <a:spAutoFit/>
          </a:bodyPr>
          <a:lstStyle/>
          <a:p>
            <a:r>
              <a:rPr lang="en-AU" dirty="0">
                <a:effectLst>
                  <a:glow rad="127000">
                    <a:schemeClr val="bg1"/>
                  </a:glow>
                </a:effectLst>
              </a:rPr>
              <a:t>Prospect </a:t>
            </a:r>
            <a:r>
              <a:rPr lang="en-AU" dirty="0" err="1">
                <a:effectLst>
                  <a:glow rad="127000">
                    <a:schemeClr val="bg1"/>
                  </a:glow>
                </a:effectLst>
              </a:rPr>
              <a:t>Lenteja</a:t>
            </a:r>
            <a:endParaRPr lang="en-AU" dirty="0">
              <a:effectLst>
                <a:glow rad="127000">
                  <a:schemeClr val="bg1"/>
                </a:glow>
              </a:effectLst>
            </a:endParaRPr>
          </a:p>
        </p:txBody>
      </p:sp>
      <p:sp>
        <p:nvSpPr>
          <p:cNvPr id="21" name="Content Placeholder 2">
            <a:extLst>
              <a:ext uri="{FF2B5EF4-FFF2-40B4-BE49-F238E27FC236}">
                <a16:creationId xmlns:a16="http://schemas.microsoft.com/office/drawing/2014/main" id="{175477FE-364B-5115-0E54-71EE675B194F}"/>
              </a:ext>
            </a:extLst>
          </p:cNvPr>
          <p:cNvSpPr txBox="1">
            <a:spLocks/>
          </p:cNvSpPr>
          <p:nvPr/>
        </p:nvSpPr>
        <p:spPr>
          <a:xfrm>
            <a:off x="1" y="7008597"/>
            <a:ext cx="6045199" cy="20782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1600" dirty="0"/>
          </a:p>
        </p:txBody>
      </p:sp>
      <p:sp>
        <p:nvSpPr>
          <p:cNvPr id="31" name="TextBox 30">
            <a:extLst>
              <a:ext uri="{FF2B5EF4-FFF2-40B4-BE49-F238E27FC236}">
                <a16:creationId xmlns:a16="http://schemas.microsoft.com/office/drawing/2014/main" id="{6BFCE385-6616-A93B-81A8-812235F50F1A}"/>
              </a:ext>
            </a:extLst>
          </p:cNvPr>
          <p:cNvSpPr txBox="1"/>
          <p:nvPr/>
        </p:nvSpPr>
        <p:spPr>
          <a:xfrm>
            <a:off x="216816" y="936634"/>
            <a:ext cx="4015922" cy="4278094"/>
          </a:xfrm>
          <a:prstGeom prst="rect">
            <a:avLst/>
          </a:prstGeom>
          <a:noFill/>
        </p:spPr>
        <p:txBody>
          <a:bodyPr wrap="square" rtlCol="0">
            <a:spAutoFit/>
          </a:bodyPr>
          <a:lstStyle/>
          <a:p>
            <a:r>
              <a:rPr lang="en-US" sz="1600" b="1" dirty="0">
                <a:solidFill>
                  <a:schemeClr val="bg1"/>
                </a:solidFill>
              </a:rPr>
              <a:t>Play type: Lower Cretaceous alluvial </a:t>
            </a:r>
            <a:br>
              <a:rPr lang="en-US" sz="1600" b="1" dirty="0">
                <a:solidFill>
                  <a:schemeClr val="bg1"/>
                </a:solidFill>
              </a:rPr>
            </a:br>
            <a:r>
              <a:rPr lang="en-US" sz="1600" b="1" dirty="0">
                <a:solidFill>
                  <a:schemeClr val="bg1"/>
                </a:solidFill>
              </a:rPr>
              <a:t>syn rift fan sealed by a regional unconformity</a:t>
            </a:r>
          </a:p>
          <a:p>
            <a:pPr marL="285750" indent="-285750">
              <a:buFont typeface="Arial" panose="020B0604020202020204" pitchFamily="34" charset="0"/>
              <a:buChar char="•"/>
            </a:pPr>
            <a:r>
              <a:rPr lang="en-US" sz="1600" dirty="0">
                <a:solidFill>
                  <a:schemeClr val="bg1"/>
                </a:solidFill>
              </a:rPr>
              <a:t>Analogs to Kudu (Namibia), AJ-1 &amp; </a:t>
            </a:r>
            <a:r>
              <a:rPr lang="en-US" sz="1600" dirty="0" err="1">
                <a:solidFill>
                  <a:schemeClr val="bg1"/>
                </a:solidFill>
              </a:rPr>
              <a:t>Ilhubhesi</a:t>
            </a:r>
            <a:r>
              <a:rPr lang="en-US" sz="1600" dirty="0">
                <a:solidFill>
                  <a:schemeClr val="bg1"/>
                </a:solidFill>
              </a:rPr>
              <a:t> (South Africa) discoveries</a:t>
            </a:r>
          </a:p>
          <a:p>
            <a:endParaRPr lang="en-US" sz="1600" b="1" dirty="0">
              <a:solidFill>
                <a:schemeClr val="bg1"/>
              </a:solidFill>
            </a:endParaRPr>
          </a:p>
          <a:p>
            <a:r>
              <a:rPr lang="en-US" sz="1600" b="1" dirty="0">
                <a:solidFill>
                  <a:schemeClr val="bg1"/>
                </a:solidFill>
              </a:rPr>
              <a:t>Areal extent: </a:t>
            </a:r>
            <a:r>
              <a:rPr lang="en-US" sz="1600" dirty="0">
                <a:solidFill>
                  <a:schemeClr val="bg1"/>
                </a:solidFill>
              </a:rPr>
              <a:t>~ </a:t>
            </a:r>
            <a:r>
              <a:rPr lang="en-US" sz="1600" b="1" dirty="0">
                <a:solidFill>
                  <a:schemeClr val="bg1"/>
                </a:solidFill>
              </a:rPr>
              <a:t>425 km</a:t>
            </a:r>
            <a:r>
              <a:rPr lang="en-US" sz="1600" b="1" baseline="30000" dirty="0">
                <a:solidFill>
                  <a:schemeClr val="bg1"/>
                </a:solidFill>
              </a:rPr>
              <a:t>2</a:t>
            </a:r>
          </a:p>
          <a:p>
            <a:endParaRPr lang="en-US" sz="1600" b="1" dirty="0">
              <a:solidFill>
                <a:schemeClr val="bg1"/>
              </a:solidFill>
            </a:endParaRPr>
          </a:p>
          <a:p>
            <a:r>
              <a:rPr lang="en-US" sz="1600" b="1" dirty="0">
                <a:solidFill>
                  <a:schemeClr val="bg1"/>
                </a:solidFill>
              </a:rPr>
              <a:t>Large stratigraphic closure</a:t>
            </a:r>
            <a:endParaRPr lang="en-US" sz="1600" b="1" baseline="30000" dirty="0">
              <a:solidFill>
                <a:schemeClr val="bg1"/>
              </a:solidFill>
            </a:endParaRPr>
          </a:p>
          <a:p>
            <a:pPr marL="285750" indent="-285750">
              <a:buFont typeface="Arial" panose="020B0604020202020204" pitchFamily="34" charset="0"/>
              <a:buChar char="•"/>
            </a:pPr>
            <a:r>
              <a:rPr lang="en-US" sz="1600" dirty="0" err="1">
                <a:solidFill>
                  <a:schemeClr val="bg1"/>
                </a:solidFill>
              </a:rPr>
              <a:t>Lenteja</a:t>
            </a:r>
            <a:r>
              <a:rPr lang="en-US" sz="1600" dirty="0">
                <a:solidFill>
                  <a:schemeClr val="bg1"/>
                </a:solidFill>
              </a:rPr>
              <a:t> has a high amplitude seismic facies lens within a NW-SE horst block dips south, with an up-dip unconformable seal</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Reservoir Age: </a:t>
            </a:r>
            <a:r>
              <a:rPr lang="en-US" sz="1600" dirty="0" err="1">
                <a:solidFill>
                  <a:schemeClr val="bg1"/>
                </a:solidFill>
              </a:rPr>
              <a:t>Hauterivian</a:t>
            </a:r>
            <a:r>
              <a:rPr lang="en-US" sz="1600" dirty="0">
                <a:solidFill>
                  <a:schemeClr val="bg1"/>
                </a:solidFill>
              </a:rPr>
              <a:t>-Barremian</a:t>
            </a:r>
          </a:p>
          <a:p>
            <a:r>
              <a:rPr lang="en-US" sz="1600" b="1" dirty="0">
                <a:solidFill>
                  <a:schemeClr val="bg1"/>
                </a:solidFill>
              </a:rPr>
              <a:t>Reservoir Top Depth:  </a:t>
            </a:r>
            <a:r>
              <a:rPr lang="en-US" sz="1600" dirty="0">
                <a:solidFill>
                  <a:schemeClr val="bg1"/>
                </a:solidFill>
              </a:rPr>
              <a:t>~ 5,000 meters</a:t>
            </a:r>
          </a:p>
          <a:p>
            <a:r>
              <a:rPr lang="en-US" sz="1600" b="1" dirty="0">
                <a:solidFill>
                  <a:schemeClr val="bg1"/>
                </a:solidFill>
              </a:rPr>
              <a:t>Water Depth: </a:t>
            </a:r>
            <a:r>
              <a:rPr lang="en-US" sz="1600" dirty="0">
                <a:solidFill>
                  <a:schemeClr val="bg1"/>
                </a:solidFill>
              </a:rPr>
              <a:t>~ 85 meters</a:t>
            </a:r>
          </a:p>
          <a:p>
            <a:endParaRPr lang="en-US" sz="1600" dirty="0">
              <a:solidFill>
                <a:schemeClr val="bg1"/>
              </a:solidFill>
            </a:endParaRPr>
          </a:p>
          <a:p>
            <a:endParaRPr lang="en-US" sz="1600" dirty="0">
              <a:solidFill>
                <a:schemeClr val="bg1"/>
              </a:solidFill>
            </a:endParaRPr>
          </a:p>
        </p:txBody>
      </p:sp>
      <p:pic>
        <p:nvPicPr>
          <p:cNvPr id="3" name="Picture 2">
            <a:extLst>
              <a:ext uri="{FF2B5EF4-FFF2-40B4-BE49-F238E27FC236}">
                <a16:creationId xmlns:a16="http://schemas.microsoft.com/office/drawing/2014/main" id="{A2BB28B7-2F1B-F4EF-5E22-41C151D1E6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6870" y="4539031"/>
            <a:ext cx="2211324" cy="1944616"/>
          </a:xfrm>
          <a:prstGeom prst="rect">
            <a:avLst/>
          </a:prstGeom>
        </p:spPr>
      </p:pic>
      <p:pic>
        <p:nvPicPr>
          <p:cNvPr id="4" name="Picture 3">
            <a:extLst>
              <a:ext uri="{FF2B5EF4-FFF2-40B4-BE49-F238E27FC236}">
                <a16:creationId xmlns:a16="http://schemas.microsoft.com/office/drawing/2014/main" id="{91DF911B-8B1E-E8B6-E2FC-489981EC9A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7349" y="4228313"/>
            <a:ext cx="2875236" cy="2010655"/>
          </a:xfrm>
          <a:prstGeom prst="rect">
            <a:avLst/>
          </a:prstGeom>
        </p:spPr>
      </p:pic>
      <p:sp>
        <p:nvSpPr>
          <p:cNvPr id="5" name="TextBox 4">
            <a:extLst>
              <a:ext uri="{FF2B5EF4-FFF2-40B4-BE49-F238E27FC236}">
                <a16:creationId xmlns:a16="http://schemas.microsoft.com/office/drawing/2014/main" id="{BF40AFEA-77CC-956D-EDEC-A65777800953}"/>
              </a:ext>
            </a:extLst>
          </p:cNvPr>
          <p:cNvSpPr txBox="1"/>
          <p:nvPr/>
        </p:nvSpPr>
        <p:spPr>
          <a:xfrm>
            <a:off x="6445188" y="5706740"/>
            <a:ext cx="3734947" cy="253916"/>
          </a:xfrm>
          <a:prstGeom prst="rect">
            <a:avLst/>
          </a:prstGeom>
          <a:noFill/>
        </p:spPr>
        <p:txBody>
          <a:bodyPr wrap="square">
            <a:spAutoFit/>
          </a:bodyPr>
          <a:lstStyle/>
          <a:p>
            <a:r>
              <a:rPr lang="en-US" sz="1050" spc="-23" dirty="0">
                <a:solidFill>
                  <a:schemeClr val="bg1"/>
                </a:solidFill>
              </a:rPr>
              <a:t>Source: Molyneux Associates</a:t>
            </a:r>
          </a:p>
        </p:txBody>
      </p:sp>
      <p:grpSp>
        <p:nvGrpSpPr>
          <p:cNvPr id="10" name="Group 9">
            <a:extLst>
              <a:ext uri="{FF2B5EF4-FFF2-40B4-BE49-F238E27FC236}">
                <a16:creationId xmlns:a16="http://schemas.microsoft.com/office/drawing/2014/main" id="{3228AC4D-ED83-0EE2-B0F1-22393FE6DDCA}"/>
              </a:ext>
            </a:extLst>
          </p:cNvPr>
          <p:cNvGrpSpPr/>
          <p:nvPr/>
        </p:nvGrpSpPr>
        <p:grpSpPr>
          <a:xfrm>
            <a:off x="8627366" y="3895563"/>
            <a:ext cx="262467" cy="369332"/>
            <a:chOff x="1545166" y="4564429"/>
            <a:chExt cx="262467" cy="369332"/>
          </a:xfrm>
        </p:grpSpPr>
        <p:sp>
          <p:nvSpPr>
            <p:cNvPr id="7" name="Oval 6">
              <a:extLst>
                <a:ext uri="{FF2B5EF4-FFF2-40B4-BE49-F238E27FC236}">
                  <a16:creationId xmlns:a16="http://schemas.microsoft.com/office/drawing/2014/main" id="{462AA638-C188-02BC-05A4-5F0E1092F4EF}"/>
                </a:ext>
              </a:extLst>
            </p:cNvPr>
            <p:cNvSpPr/>
            <p:nvPr/>
          </p:nvSpPr>
          <p:spPr>
            <a:xfrm>
              <a:off x="1595967" y="4635500"/>
              <a:ext cx="211666"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9435C3-E2E0-2039-1A1B-1FCAE3658D41}"/>
                </a:ext>
              </a:extLst>
            </p:cNvPr>
            <p:cNvSpPr txBox="1"/>
            <p:nvPr/>
          </p:nvSpPr>
          <p:spPr>
            <a:xfrm>
              <a:off x="1545166" y="4564429"/>
              <a:ext cx="262467" cy="369332"/>
            </a:xfrm>
            <a:prstGeom prst="rect">
              <a:avLst/>
            </a:prstGeom>
            <a:noFill/>
          </p:spPr>
          <p:txBody>
            <a:bodyPr wrap="square" rtlCol="0">
              <a:spAutoFit/>
            </a:bodyPr>
            <a:lstStyle/>
            <a:p>
              <a:r>
                <a:rPr lang="en-US" dirty="0">
                  <a:solidFill>
                    <a:schemeClr val="bg1"/>
                  </a:solidFill>
                </a:rPr>
                <a:t>R</a:t>
              </a:r>
            </a:p>
          </p:txBody>
        </p:sp>
      </p:grpSp>
      <p:grpSp>
        <p:nvGrpSpPr>
          <p:cNvPr id="15" name="Group 14">
            <a:extLst>
              <a:ext uri="{FF2B5EF4-FFF2-40B4-BE49-F238E27FC236}">
                <a16:creationId xmlns:a16="http://schemas.microsoft.com/office/drawing/2014/main" id="{E721D94C-BDB6-FB54-D38A-1C68085A36BB}"/>
              </a:ext>
            </a:extLst>
          </p:cNvPr>
          <p:cNvGrpSpPr/>
          <p:nvPr/>
        </p:nvGrpSpPr>
        <p:grpSpPr>
          <a:xfrm>
            <a:off x="8830733" y="4645341"/>
            <a:ext cx="270933" cy="338554"/>
            <a:chOff x="1612900" y="4955302"/>
            <a:chExt cx="270933" cy="338554"/>
          </a:xfrm>
        </p:grpSpPr>
        <p:sp>
          <p:nvSpPr>
            <p:cNvPr id="11" name="Flowchart: Decision 10">
              <a:extLst>
                <a:ext uri="{FF2B5EF4-FFF2-40B4-BE49-F238E27FC236}">
                  <a16:creationId xmlns:a16="http://schemas.microsoft.com/office/drawing/2014/main" id="{595F65BF-C025-AC3F-73C5-400B97726AF6}"/>
                </a:ext>
              </a:extLst>
            </p:cNvPr>
            <p:cNvSpPr/>
            <p:nvPr/>
          </p:nvSpPr>
          <p:spPr>
            <a:xfrm>
              <a:off x="1612900" y="4986867"/>
              <a:ext cx="270933" cy="245533"/>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941C8BDF-C9A2-1EAF-D49B-CC77E70B9B27}"/>
                </a:ext>
              </a:extLst>
            </p:cNvPr>
            <p:cNvSpPr txBox="1"/>
            <p:nvPr/>
          </p:nvSpPr>
          <p:spPr>
            <a:xfrm>
              <a:off x="1612900" y="4955302"/>
              <a:ext cx="262467" cy="338554"/>
            </a:xfrm>
            <a:prstGeom prst="rect">
              <a:avLst/>
            </a:prstGeom>
            <a:noFill/>
          </p:spPr>
          <p:txBody>
            <a:bodyPr wrap="square" rtlCol="0">
              <a:spAutoFit/>
            </a:bodyPr>
            <a:lstStyle/>
            <a:p>
              <a:r>
                <a:rPr lang="en-US" sz="1600" dirty="0">
                  <a:solidFill>
                    <a:schemeClr val="bg1"/>
                  </a:solidFill>
                </a:rPr>
                <a:t>S</a:t>
              </a:r>
            </a:p>
          </p:txBody>
        </p:sp>
      </p:grpSp>
      <p:cxnSp>
        <p:nvCxnSpPr>
          <p:cNvPr id="17" name="Connector: Curved 16">
            <a:extLst>
              <a:ext uri="{FF2B5EF4-FFF2-40B4-BE49-F238E27FC236}">
                <a16:creationId xmlns:a16="http://schemas.microsoft.com/office/drawing/2014/main" id="{A0D82AC2-A694-B1CA-8E9A-47C49E9BF373}"/>
              </a:ext>
            </a:extLst>
          </p:cNvPr>
          <p:cNvCxnSpPr>
            <a:cxnSpLocks/>
            <a:stCxn id="14" idx="0"/>
          </p:cNvCxnSpPr>
          <p:nvPr/>
        </p:nvCxnSpPr>
        <p:spPr>
          <a:xfrm rot="16200000" flipV="1">
            <a:off x="8717386" y="4400760"/>
            <a:ext cx="417028" cy="72134"/>
          </a:xfrm>
          <a:prstGeom prst="curvedConnector3">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69EE2B-0184-B659-70D4-36C35F95DE6B}"/>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383046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3041-0F37-EFAC-ECD7-76DDF53E8F35}"/>
              </a:ext>
            </a:extLst>
          </p:cNvPr>
          <p:cNvSpPr>
            <a:spLocks noGrp="1"/>
          </p:cNvSpPr>
          <p:nvPr>
            <p:ph type="title"/>
          </p:nvPr>
        </p:nvSpPr>
        <p:spPr>
          <a:xfrm>
            <a:off x="348347" y="403634"/>
            <a:ext cx="11624578" cy="399981"/>
          </a:xfrm>
        </p:spPr>
        <p:txBody>
          <a:bodyPr/>
          <a:lstStyle/>
          <a:p>
            <a:r>
              <a:rPr lang="en-US" sz="2800" dirty="0">
                <a:latin typeface="+mn-lt"/>
              </a:rPr>
              <a:t>AREA OFF-1: PROSPECT &amp; VOLUMES SUMMARY (APRIL 2023)</a:t>
            </a:r>
          </a:p>
        </p:txBody>
      </p:sp>
      <p:sp>
        <p:nvSpPr>
          <p:cNvPr id="3" name="TextBox 2">
            <a:extLst>
              <a:ext uri="{FF2B5EF4-FFF2-40B4-BE49-F238E27FC236}">
                <a16:creationId xmlns:a16="http://schemas.microsoft.com/office/drawing/2014/main" id="{305E6B19-7DED-8639-45D7-A3131D0215D6}"/>
              </a:ext>
            </a:extLst>
          </p:cNvPr>
          <p:cNvSpPr txBox="1"/>
          <p:nvPr/>
        </p:nvSpPr>
        <p:spPr>
          <a:xfrm>
            <a:off x="322092" y="5442483"/>
            <a:ext cx="10967723" cy="246221"/>
          </a:xfrm>
          <a:prstGeom prst="rect">
            <a:avLst/>
          </a:prstGeom>
          <a:noFill/>
        </p:spPr>
        <p:txBody>
          <a:bodyPr wrap="square">
            <a:spAutoFit/>
          </a:bodyPr>
          <a:lstStyle/>
          <a:p>
            <a:r>
              <a:rPr lang="en-US" sz="1000" spc="-23" dirty="0">
                <a:solidFill>
                  <a:schemeClr val="bg1"/>
                </a:solidFill>
              </a:rPr>
              <a:t>* Estimated EUR is based on existing ANCAP data, public information and initial work done. Formal volumetrics assessment work is ongoing and will be advised once complete.</a:t>
            </a:r>
          </a:p>
        </p:txBody>
      </p:sp>
      <p:sp>
        <p:nvSpPr>
          <p:cNvPr id="4" name="TextBox 3">
            <a:extLst>
              <a:ext uri="{FF2B5EF4-FFF2-40B4-BE49-F238E27FC236}">
                <a16:creationId xmlns:a16="http://schemas.microsoft.com/office/drawing/2014/main" id="{4F17D0E2-C05B-65FA-FC95-64B2FF463689}"/>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graphicFrame>
        <p:nvGraphicFramePr>
          <p:cNvPr id="5" name="Table 20">
            <a:extLst>
              <a:ext uri="{FF2B5EF4-FFF2-40B4-BE49-F238E27FC236}">
                <a16:creationId xmlns:a16="http://schemas.microsoft.com/office/drawing/2014/main" id="{5A0F5304-AC62-E9FD-8EA6-133AC66DAC2D}"/>
              </a:ext>
            </a:extLst>
          </p:cNvPr>
          <p:cNvGraphicFramePr>
            <a:graphicFrameLocks noGrp="1"/>
          </p:cNvGraphicFramePr>
          <p:nvPr>
            <p:extLst>
              <p:ext uri="{D42A27DB-BD31-4B8C-83A1-F6EECF244321}">
                <p14:modId xmlns:p14="http://schemas.microsoft.com/office/powerpoint/2010/main" val="3141358837"/>
              </p:ext>
            </p:extLst>
          </p:nvPr>
        </p:nvGraphicFramePr>
        <p:xfrm>
          <a:off x="322092" y="1722120"/>
          <a:ext cx="11547816" cy="3413760"/>
        </p:xfrm>
        <a:graphic>
          <a:graphicData uri="http://schemas.openxmlformats.org/drawingml/2006/table">
            <a:tbl>
              <a:tblPr firstRow="1" bandRow="1">
                <a:tableStyleId>{5C22544A-7EE6-4342-B048-85BDC9FD1C3A}</a:tableStyleId>
              </a:tblPr>
              <a:tblGrid>
                <a:gridCol w="1202547">
                  <a:extLst>
                    <a:ext uri="{9D8B030D-6E8A-4147-A177-3AD203B41FA5}">
                      <a16:colId xmlns:a16="http://schemas.microsoft.com/office/drawing/2014/main" val="3766322283"/>
                    </a:ext>
                  </a:extLst>
                </a:gridCol>
                <a:gridCol w="2204613">
                  <a:extLst>
                    <a:ext uri="{9D8B030D-6E8A-4147-A177-3AD203B41FA5}">
                      <a16:colId xmlns:a16="http://schemas.microsoft.com/office/drawing/2014/main" val="140813225"/>
                    </a:ext>
                  </a:extLst>
                </a:gridCol>
                <a:gridCol w="1898270">
                  <a:extLst>
                    <a:ext uri="{9D8B030D-6E8A-4147-A177-3AD203B41FA5}">
                      <a16:colId xmlns:a16="http://schemas.microsoft.com/office/drawing/2014/main" val="885056408"/>
                    </a:ext>
                  </a:extLst>
                </a:gridCol>
                <a:gridCol w="1250303">
                  <a:extLst>
                    <a:ext uri="{9D8B030D-6E8A-4147-A177-3AD203B41FA5}">
                      <a16:colId xmlns:a16="http://schemas.microsoft.com/office/drawing/2014/main" val="1355744914"/>
                    </a:ext>
                  </a:extLst>
                </a:gridCol>
                <a:gridCol w="1095155">
                  <a:extLst>
                    <a:ext uri="{9D8B030D-6E8A-4147-A177-3AD203B41FA5}">
                      <a16:colId xmlns:a16="http://schemas.microsoft.com/office/drawing/2014/main" val="78637067"/>
                    </a:ext>
                  </a:extLst>
                </a:gridCol>
                <a:gridCol w="1207091">
                  <a:extLst>
                    <a:ext uri="{9D8B030D-6E8A-4147-A177-3AD203B41FA5}">
                      <a16:colId xmlns:a16="http://schemas.microsoft.com/office/drawing/2014/main" val="3767965881"/>
                    </a:ext>
                  </a:extLst>
                </a:gridCol>
                <a:gridCol w="1311243">
                  <a:extLst>
                    <a:ext uri="{9D8B030D-6E8A-4147-A177-3AD203B41FA5}">
                      <a16:colId xmlns:a16="http://schemas.microsoft.com/office/drawing/2014/main" val="2338515261"/>
                    </a:ext>
                  </a:extLst>
                </a:gridCol>
                <a:gridCol w="1378594">
                  <a:extLst>
                    <a:ext uri="{9D8B030D-6E8A-4147-A177-3AD203B41FA5}">
                      <a16:colId xmlns:a16="http://schemas.microsoft.com/office/drawing/2014/main" val="4069102934"/>
                    </a:ext>
                  </a:extLst>
                </a:gridCol>
              </a:tblGrid>
              <a:tr h="473020">
                <a:tc>
                  <a:txBody>
                    <a:bodyPr/>
                    <a:lstStyle/>
                    <a:p>
                      <a:pPr algn="ctr"/>
                      <a:r>
                        <a:rPr lang="en-US" sz="1600" dirty="0">
                          <a:solidFill>
                            <a:schemeClr val="bg1"/>
                          </a:solidFill>
                        </a:rPr>
                        <a:t>PROSPECT </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DEPOSITIONAL</a:t>
                      </a:r>
                    </a:p>
                    <a:p>
                      <a:pPr algn="ctr"/>
                      <a:r>
                        <a:rPr lang="en-US" sz="1600" dirty="0">
                          <a:solidFill>
                            <a:schemeClr val="bg1"/>
                          </a:solidFill>
                        </a:rPr>
                        <a:t>ENVIRONMENT</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STRATIGRAPHIC AGE</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AREAL EXTENT</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WATER DEPTH</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RESERVOIR DEPTH</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ANALOGS</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ESTIMATED EUR (</a:t>
                      </a:r>
                      <a:r>
                        <a:rPr lang="en-US" sz="1600" dirty="0" err="1">
                          <a:solidFill>
                            <a:schemeClr val="bg1"/>
                          </a:solidFill>
                        </a:rPr>
                        <a:t>mmbl</a:t>
                      </a:r>
                      <a:r>
                        <a:rPr lang="en-US" sz="1600" dirty="0">
                          <a:solidFill>
                            <a:schemeClr val="bg1"/>
                          </a:solidFill>
                        </a:rPr>
                        <a:t>)*</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3644467"/>
                  </a:ext>
                </a:extLst>
              </a:tr>
              <a:tr h="678061">
                <a:tc>
                  <a:txBody>
                    <a:bodyPr/>
                    <a:lstStyle/>
                    <a:p>
                      <a:pPr algn="ctr"/>
                      <a:r>
                        <a:rPr lang="en-US" sz="1400" b="0" dirty="0">
                          <a:solidFill>
                            <a:schemeClr val="bg1"/>
                          </a:solidFill>
                        </a:rPr>
                        <a:t>TERU  </a:t>
                      </a:r>
                      <a:r>
                        <a:rPr lang="en-US" sz="1400" b="0" dirty="0" err="1">
                          <a:solidFill>
                            <a:schemeClr val="bg1"/>
                          </a:solidFill>
                        </a:rPr>
                        <a:t>TERU</a:t>
                      </a:r>
                      <a:r>
                        <a:rPr lang="en-US" sz="1400" b="0" dirty="0">
                          <a:solidFill>
                            <a:schemeClr val="bg1"/>
                          </a:solidFill>
                        </a:rPr>
                        <a:t> </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bg1"/>
                          </a:solidFill>
                        </a:rPr>
                        <a:t>Onlap slope turbidite to shelf margin delta</a:t>
                      </a:r>
                    </a:p>
                    <a:p>
                      <a:pPr algn="l"/>
                      <a:r>
                        <a:rPr lang="en-US" sz="1400" dirty="0">
                          <a:solidFill>
                            <a:schemeClr val="bg1"/>
                          </a:solidFill>
                        </a:rPr>
                        <a:t>AVO supported – Class II</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Mid to Upper Cretaceous</a:t>
                      </a:r>
                    </a:p>
                    <a:p>
                      <a:pPr algn="ctr"/>
                      <a:r>
                        <a:rPr lang="en-US" sz="1400" i="0" dirty="0">
                          <a:solidFill>
                            <a:schemeClr val="bg1"/>
                          </a:solidFill>
                        </a:rPr>
                        <a:t>? Cenomanian - Campanian</a:t>
                      </a:r>
                      <a:endParaRPr lang="en-US" sz="1400" i="1" strike="sngStrike" dirty="0">
                        <a:solidFill>
                          <a:schemeClr val="bg1"/>
                        </a:solidFill>
                      </a:endParaRP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460 km</a:t>
                      </a:r>
                      <a:r>
                        <a:rPr lang="en-US" sz="1400" b="0" baseline="30000" dirty="0">
                          <a:solidFill>
                            <a:schemeClr val="bg1"/>
                          </a:solidFill>
                        </a:rPr>
                        <a:t>2</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800m</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~4,300m</a:t>
                      </a:r>
                      <a:endParaRPr lang="en-US" sz="1400" b="0" dirty="0">
                        <a:solidFill>
                          <a:schemeClr val="bg1"/>
                        </a:solidFill>
                      </a:endParaRP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bg1"/>
                          </a:solidFill>
                        </a:rPr>
                        <a:t>Campos Basin (Brazil)</a:t>
                      </a:r>
                    </a:p>
                    <a:p>
                      <a:pPr algn="ctr"/>
                      <a:r>
                        <a:rPr lang="en-US" sz="1400" b="0" dirty="0">
                          <a:solidFill>
                            <a:schemeClr val="bg1"/>
                          </a:solidFill>
                        </a:rPr>
                        <a:t>Labrador (Canada)</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&gt;700</a:t>
                      </a:r>
                    </a:p>
                  </a:txBody>
                  <a:tcPr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321634"/>
                  </a:ext>
                </a:extLst>
              </a:tr>
              <a:tr h="543086">
                <a:tc>
                  <a:txBody>
                    <a:bodyPr/>
                    <a:lstStyle/>
                    <a:p>
                      <a:pPr algn="ctr"/>
                      <a:r>
                        <a:rPr lang="en-US" sz="1400" b="0" dirty="0">
                          <a:solidFill>
                            <a:schemeClr val="bg1"/>
                          </a:solidFill>
                        </a:rPr>
                        <a:t>ANAPERO</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bg1"/>
                          </a:solidFill>
                        </a:rPr>
                        <a:t>Onlap turbidite, </a:t>
                      </a:r>
                    </a:p>
                    <a:p>
                      <a:pPr algn="l"/>
                      <a:r>
                        <a:rPr lang="en-US" sz="1400" dirty="0">
                          <a:solidFill>
                            <a:schemeClr val="bg1"/>
                          </a:solidFill>
                        </a:rPr>
                        <a:t>wave edge delta shelf margin </a:t>
                      </a:r>
                      <a:r>
                        <a:rPr lang="en-US" sz="1400" dirty="0" err="1">
                          <a:solidFill>
                            <a:schemeClr val="bg1"/>
                          </a:solidFill>
                        </a:rPr>
                        <a:t>downlap</a:t>
                      </a:r>
                      <a:endParaRPr lang="en-US" sz="1400" dirty="0">
                        <a:solidFill>
                          <a:schemeClr val="bg1"/>
                        </a:solidFill>
                      </a:endParaRPr>
                    </a:p>
                    <a:p>
                      <a:pPr algn="l"/>
                      <a:r>
                        <a:rPr lang="en-US" sz="1400" dirty="0">
                          <a:solidFill>
                            <a:schemeClr val="bg1"/>
                          </a:solidFill>
                        </a:rPr>
                        <a:t>AVO supported – Class III</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Upper Cretaceous</a:t>
                      </a:r>
                    </a:p>
                    <a:p>
                      <a:pPr algn="ctr"/>
                      <a:r>
                        <a:rPr lang="en-US" sz="1400" dirty="0">
                          <a:solidFill>
                            <a:schemeClr val="bg1"/>
                          </a:solidFill>
                        </a:rPr>
                        <a:t>? Campanian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500 km</a:t>
                      </a:r>
                      <a:r>
                        <a:rPr lang="en-US" sz="1400" b="0" baseline="30000" dirty="0">
                          <a:solidFill>
                            <a:schemeClr val="bg1"/>
                          </a:solidFill>
                        </a:rPr>
                        <a:t>2</a:t>
                      </a:r>
                      <a:endParaRPr lang="en-US" sz="1400" b="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750m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~3.800m</a:t>
                      </a:r>
                      <a:endParaRPr lang="en-US" sz="1400" b="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bg1"/>
                          </a:solidFill>
                        </a:rPr>
                        <a:t>Nanushuk (Alaska)</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rPr>
                        <a:t>&gt;500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534653"/>
                  </a:ext>
                </a:extLst>
              </a:tr>
              <a:tr h="453216">
                <a:tc>
                  <a:txBody>
                    <a:bodyPr/>
                    <a:lstStyle/>
                    <a:p>
                      <a:pPr algn="ctr"/>
                      <a:r>
                        <a:rPr lang="en-US" sz="1400" b="0" dirty="0">
                          <a:solidFill>
                            <a:schemeClr val="bg1"/>
                          </a:solidFill>
                        </a:rPr>
                        <a:t>LENTEJA</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400" dirty="0">
                          <a:solidFill>
                            <a:schemeClr val="bg1"/>
                          </a:solidFill>
                        </a:rPr>
                        <a:t>Lacustrine alluvial syn-rift sealed by regional </a:t>
                      </a:r>
                      <a:r>
                        <a:rPr lang="en-US" sz="1400" dirty="0" err="1">
                          <a:solidFill>
                            <a:schemeClr val="bg1"/>
                          </a:solidFill>
                        </a:rPr>
                        <a:t>uncomformity</a:t>
                      </a:r>
                      <a:endParaRPr lang="en-US" sz="140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rPr>
                        <a:t>Lower Cretaceous</a:t>
                      </a:r>
                    </a:p>
                    <a:p>
                      <a:pPr algn="ctr"/>
                      <a:r>
                        <a:rPr lang="en-US" sz="1400" dirty="0" err="1">
                          <a:solidFill>
                            <a:schemeClr val="bg1"/>
                          </a:solidFill>
                        </a:rPr>
                        <a:t>Hauterivian</a:t>
                      </a:r>
                      <a:r>
                        <a:rPr lang="en-US" sz="1400" dirty="0">
                          <a:solidFill>
                            <a:schemeClr val="bg1"/>
                          </a:solidFill>
                        </a:rPr>
                        <a:t> - Barremian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425 km</a:t>
                      </a:r>
                      <a:r>
                        <a:rPr lang="en-US" sz="1400" b="0" baseline="30000" dirty="0">
                          <a:solidFill>
                            <a:schemeClr val="bg1"/>
                          </a:solidFill>
                        </a:rPr>
                        <a:t>2</a:t>
                      </a:r>
                      <a:endParaRPr lang="en-US" sz="1400" b="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rPr>
                        <a:t>~</a:t>
                      </a:r>
                      <a:r>
                        <a:rPr lang="en-US" sz="1400" b="0" dirty="0">
                          <a:solidFill>
                            <a:schemeClr val="bg1"/>
                          </a:solidFill>
                        </a:rPr>
                        <a:t>85m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rPr>
                        <a:t>~5,000m</a:t>
                      </a:r>
                      <a:endParaRPr lang="en-US" sz="1400" b="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chemeClr val="bg1"/>
                          </a:solidFill>
                        </a:rPr>
                        <a:t>Kudu (Namibia)</a:t>
                      </a:r>
                    </a:p>
                    <a:p>
                      <a:pPr algn="ctr"/>
                      <a:r>
                        <a:rPr lang="en-US" sz="1400" b="0" dirty="0">
                          <a:solidFill>
                            <a:schemeClr val="bg1"/>
                          </a:solidFill>
                        </a:rPr>
                        <a:t>AJ-1 and </a:t>
                      </a:r>
                      <a:r>
                        <a:rPr lang="en-US" sz="1400" b="0" dirty="0" err="1">
                          <a:solidFill>
                            <a:schemeClr val="bg1"/>
                          </a:solidFill>
                        </a:rPr>
                        <a:t>Inhubesi</a:t>
                      </a:r>
                      <a:r>
                        <a:rPr lang="en-US" sz="1400" b="0" dirty="0">
                          <a:solidFill>
                            <a:schemeClr val="bg1"/>
                          </a:solidFill>
                        </a:rPr>
                        <a:t> (South Africa)</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1" dirty="0">
                          <a:solidFill>
                            <a:schemeClr val="bg1"/>
                          </a:solidFill>
                        </a:rPr>
                        <a:t>c. 500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6222104"/>
                  </a:ext>
                </a:extLst>
              </a:tr>
            </a:tbl>
          </a:graphicData>
        </a:graphic>
      </p:graphicFrame>
    </p:spTree>
    <p:extLst>
      <p:ext uri="{BB962C8B-B14F-4D97-AF65-F5344CB8AC3E}">
        <p14:creationId xmlns:p14="http://schemas.microsoft.com/office/powerpoint/2010/main" val="2397895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D594-B6A6-FFFA-09D1-CA40E4AD8F69}"/>
              </a:ext>
            </a:extLst>
          </p:cNvPr>
          <p:cNvSpPr>
            <a:spLocks noGrp="1"/>
          </p:cNvSpPr>
          <p:nvPr>
            <p:ph type="title"/>
          </p:nvPr>
        </p:nvSpPr>
        <p:spPr>
          <a:xfrm>
            <a:off x="448960" y="299653"/>
            <a:ext cx="8943094" cy="399981"/>
          </a:xfrm>
        </p:spPr>
        <p:txBody>
          <a:bodyPr/>
          <a:lstStyle/>
          <a:p>
            <a:r>
              <a:rPr lang="en-US" sz="2800" dirty="0">
                <a:latin typeface="+mn-lt"/>
              </a:rPr>
              <a:t>AREA OFF-1: NEXT STEPS – 3D SEISMIC</a:t>
            </a:r>
          </a:p>
        </p:txBody>
      </p:sp>
      <p:pic>
        <p:nvPicPr>
          <p:cNvPr id="9" name="Picture 8">
            <a:extLst>
              <a:ext uri="{FF2B5EF4-FFF2-40B4-BE49-F238E27FC236}">
                <a16:creationId xmlns:a16="http://schemas.microsoft.com/office/drawing/2014/main" id="{F90A656D-802F-ADB2-5CA7-28F71CEF5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9657" y="1666472"/>
            <a:ext cx="6671004" cy="4150467"/>
          </a:xfrm>
          <a:prstGeom prst="rect">
            <a:avLst/>
          </a:prstGeom>
        </p:spPr>
      </p:pic>
      <p:sp>
        <p:nvSpPr>
          <p:cNvPr id="10" name="TextBox 9">
            <a:extLst>
              <a:ext uri="{FF2B5EF4-FFF2-40B4-BE49-F238E27FC236}">
                <a16:creationId xmlns:a16="http://schemas.microsoft.com/office/drawing/2014/main" id="{50A91E24-B40F-9272-9FBF-A5BEF2DC5DE1}"/>
              </a:ext>
            </a:extLst>
          </p:cNvPr>
          <p:cNvSpPr txBox="1"/>
          <p:nvPr/>
        </p:nvSpPr>
        <p:spPr>
          <a:xfrm>
            <a:off x="5319657" y="1358695"/>
            <a:ext cx="6671004" cy="307777"/>
          </a:xfrm>
          <a:prstGeom prst="rect">
            <a:avLst/>
          </a:prstGeom>
          <a:solidFill>
            <a:schemeClr val="bg2">
              <a:lumMod val="90000"/>
            </a:schemeClr>
          </a:solidFill>
        </p:spPr>
        <p:txBody>
          <a:bodyPr wrap="square" rtlCol="0">
            <a:spAutoFit/>
          </a:bodyPr>
          <a:lstStyle/>
          <a:p>
            <a:r>
              <a:rPr lang="en-US" sz="1400" b="1" dirty="0"/>
              <a:t>AREA OFF-1 3D SEISMIC PROPOSED ACQUISITION AREA</a:t>
            </a:r>
          </a:p>
        </p:txBody>
      </p:sp>
      <p:sp>
        <p:nvSpPr>
          <p:cNvPr id="11" name="TextBox 10">
            <a:extLst>
              <a:ext uri="{FF2B5EF4-FFF2-40B4-BE49-F238E27FC236}">
                <a16:creationId xmlns:a16="http://schemas.microsoft.com/office/drawing/2014/main" id="{77C8B8EA-7D33-528F-D295-A391EBCC1A82}"/>
              </a:ext>
            </a:extLst>
          </p:cNvPr>
          <p:cNvSpPr txBox="1"/>
          <p:nvPr/>
        </p:nvSpPr>
        <p:spPr>
          <a:xfrm>
            <a:off x="376683" y="1277805"/>
            <a:ext cx="4625978" cy="5016758"/>
          </a:xfrm>
          <a:prstGeom prst="rect">
            <a:avLst/>
          </a:prstGeom>
          <a:noFill/>
        </p:spPr>
        <p:txBody>
          <a:bodyPr wrap="square">
            <a:spAutoFit/>
          </a:bodyPr>
          <a:lstStyle/>
          <a:p>
            <a:r>
              <a:rPr lang="en-AU" sz="1600" b="1" dirty="0">
                <a:solidFill>
                  <a:schemeClr val="bg1"/>
                </a:solidFill>
              </a:rPr>
              <a:t>Commercial objective is to fast-track acquisition of 3D seismic into Year 2 of the first exploration period</a:t>
            </a:r>
          </a:p>
          <a:p>
            <a:endParaRPr lang="en-AU" sz="1600" b="1" dirty="0">
              <a:solidFill>
                <a:schemeClr val="bg1"/>
              </a:solidFill>
            </a:endParaRPr>
          </a:p>
          <a:p>
            <a:r>
              <a:rPr lang="en-AU" sz="1600" b="1" dirty="0">
                <a:solidFill>
                  <a:schemeClr val="bg1"/>
                </a:solidFill>
              </a:rPr>
              <a:t>3D seismic acquisition would cover the southwest sector of AREA OFF-1 (highlighted on map)</a:t>
            </a:r>
          </a:p>
          <a:p>
            <a:pPr marL="285750" indent="-285750">
              <a:buFont typeface="Arial" panose="020B0604020202020204" pitchFamily="34" charset="0"/>
              <a:buChar char="•"/>
            </a:pPr>
            <a:r>
              <a:rPr lang="en-AU" sz="1600" dirty="0">
                <a:solidFill>
                  <a:schemeClr val="bg1"/>
                </a:solidFill>
              </a:rPr>
              <a:t>Notional area of up to 5,000 km</a:t>
            </a:r>
            <a:r>
              <a:rPr lang="en-AU" sz="1600" baseline="30000" dirty="0">
                <a:solidFill>
                  <a:schemeClr val="bg1"/>
                </a:solidFill>
              </a:rPr>
              <a:t>2</a:t>
            </a:r>
            <a:r>
              <a:rPr lang="en-AU" sz="1600" dirty="0">
                <a:solidFill>
                  <a:schemeClr val="bg1"/>
                </a:solidFill>
              </a:rPr>
              <a:t> defined</a:t>
            </a:r>
          </a:p>
          <a:p>
            <a:pPr marL="285750" indent="-285750">
              <a:buFont typeface="Arial" panose="020B0604020202020204" pitchFamily="34" charset="0"/>
              <a:buChar char="•"/>
            </a:pPr>
            <a:r>
              <a:rPr lang="en-AU" sz="1600" dirty="0">
                <a:solidFill>
                  <a:schemeClr val="bg1"/>
                </a:solidFill>
              </a:rPr>
              <a:t>Objective is to cover all identified prospects</a:t>
            </a:r>
          </a:p>
          <a:p>
            <a:pPr marL="285750" indent="-285750">
              <a:buFont typeface="Arial" panose="020B0604020202020204" pitchFamily="34" charset="0"/>
              <a:buChar char="•"/>
            </a:pPr>
            <a:r>
              <a:rPr lang="en-AU" sz="1600" dirty="0">
                <a:solidFill>
                  <a:schemeClr val="bg1"/>
                </a:solidFill>
              </a:rPr>
              <a:t>Estimated cost US$12m to US$25m (dependant on final area and acquisition parameters)</a:t>
            </a:r>
          </a:p>
          <a:p>
            <a:endParaRPr lang="en-AU" sz="1600" dirty="0">
              <a:solidFill>
                <a:schemeClr val="bg1"/>
              </a:solidFill>
            </a:endParaRPr>
          </a:p>
          <a:p>
            <a:r>
              <a:rPr lang="en-AU" sz="1600" b="1" dirty="0">
                <a:solidFill>
                  <a:schemeClr val="bg1"/>
                </a:solidFill>
              </a:rPr>
              <a:t>Given the recent licencing of multiple blocks in Uruguay, various seismic vendors are now proposing a multi-client 3D seismic program</a:t>
            </a:r>
          </a:p>
          <a:p>
            <a:pPr marL="285750" indent="-285750">
              <a:buFont typeface="Arial" panose="020B0604020202020204" pitchFamily="34" charset="0"/>
              <a:buChar char="•"/>
            </a:pPr>
            <a:r>
              <a:rPr lang="en-AU" sz="1600" dirty="0">
                <a:solidFill>
                  <a:schemeClr val="bg1"/>
                </a:solidFill>
              </a:rPr>
              <a:t>Potentially cost synergies from a 12,000 km</a:t>
            </a:r>
            <a:r>
              <a:rPr lang="en-AU" sz="1600" baseline="30000" dirty="0">
                <a:solidFill>
                  <a:schemeClr val="bg1"/>
                </a:solidFill>
              </a:rPr>
              <a:t>2</a:t>
            </a:r>
            <a:r>
              <a:rPr lang="en-AU" sz="1600" dirty="0">
                <a:solidFill>
                  <a:schemeClr val="bg1"/>
                </a:solidFill>
              </a:rPr>
              <a:t> acquisition program</a:t>
            </a:r>
          </a:p>
          <a:p>
            <a:pPr marL="285750" indent="-285750">
              <a:buFont typeface="Arial" panose="020B0604020202020204" pitchFamily="34" charset="0"/>
              <a:buChar char="•"/>
            </a:pPr>
            <a:r>
              <a:rPr lang="en-AU" sz="1600" dirty="0">
                <a:solidFill>
                  <a:schemeClr val="bg1"/>
                </a:solidFill>
              </a:rPr>
              <a:t>Permitting applied for and pending approval from Ministry of Environment and ANCAP</a:t>
            </a:r>
          </a:p>
          <a:p>
            <a:pPr marL="285750" indent="-285750">
              <a:buFont typeface="Arial" panose="020B0604020202020204" pitchFamily="34" charset="0"/>
              <a:buChar char="•"/>
            </a:pPr>
            <a:r>
              <a:rPr lang="en-AU" sz="1600" dirty="0">
                <a:solidFill>
                  <a:schemeClr val="bg1"/>
                </a:solidFill>
              </a:rPr>
              <a:t>Target to commence in early 2024</a:t>
            </a:r>
          </a:p>
          <a:p>
            <a:pPr marL="285750" indent="-285750">
              <a:buFont typeface="Arial" panose="020B0604020202020204" pitchFamily="34" charset="0"/>
              <a:buChar char="•"/>
            </a:pPr>
            <a:endParaRPr lang="en-AU" sz="1600" dirty="0">
              <a:solidFill>
                <a:schemeClr val="bg1"/>
              </a:solidFill>
            </a:endParaRPr>
          </a:p>
          <a:p>
            <a:endParaRPr lang="en-AU" sz="1600" dirty="0">
              <a:solidFill>
                <a:schemeClr val="bg1"/>
              </a:solidFill>
            </a:endParaRPr>
          </a:p>
        </p:txBody>
      </p:sp>
      <p:sp>
        <p:nvSpPr>
          <p:cNvPr id="3" name="TextBox 2">
            <a:extLst>
              <a:ext uri="{FF2B5EF4-FFF2-40B4-BE49-F238E27FC236}">
                <a16:creationId xmlns:a16="http://schemas.microsoft.com/office/drawing/2014/main" id="{027AE008-474E-F3BE-038D-712B6A42256A}"/>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
        <p:nvSpPr>
          <p:cNvPr id="4" name="TextBox 3">
            <a:extLst>
              <a:ext uri="{FF2B5EF4-FFF2-40B4-BE49-F238E27FC236}">
                <a16:creationId xmlns:a16="http://schemas.microsoft.com/office/drawing/2014/main" id="{341184A1-6752-9C74-E32B-D2F3DB8AB1CE}"/>
              </a:ext>
            </a:extLst>
          </p:cNvPr>
          <p:cNvSpPr txBox="1"/>
          <p:nvPr/>
        </p:nvSpPr>
        <p:spPr>
          <a:xfrm>
            <a:off x="6724344" y="5850103"/>
            <a:ext cx="3362335" cy="276999"/>
          </a:xfrm>
          <a:prstGeom prst="rect">
            <a:avLst/>
          </a:prstGeom>
          <a:noFill/>
        </p:spPr>
        <p:txBody>
          <a:bodyPr wrap="square">
            <a:spAutoFit/>
          </a:bodyPr>
          <a:lstStyle/>
          <a:p>
            <a:r>
              <a:rPr lang="en-US" sz="1200" spc="-23" dirty="0">
                <a:solidFill>
                  <a:schemeClr val="bg1"/>
                </a:solidFill>
              </a:rPr>
              <a:t>Highlighted area is indicative seismic area on OFF-1</a:t>
            </a:r>
          </a:p>
        </p:txBody>
      </p:sp>
    </p:spTree>
    <p:extLst>
      <p:ext uri="{BB962C8B-B14F-4D97-AF65-F5344CB8AC3E}">
        <p14:creationId xmlns:p14="http://schemas.microsoft.com/office/powerpoint/2010/main" val="96482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365D-3BB4-5975-567D-85A83A8377FC}"/>
              </a:ext>
            </a:extLst>
          </p:cNvPr>
          <p:cNvSpPr>
            <a:spLocks noGrp="1"/>
          </p:cNvSpPr>
          <p:nvPr>
            <p:ph type="title"/>
          </p:nvPr>
        </p:nvSpPr>
        <p:spPr>
          <a:xfrm>
            <a:off x="461912" y="339833"/>
            <a:ext cx="8930141" cy="399981"/>
          </a:xfrm>
        </p:spPr>
        <p:txBody>
          <a:bodyPr/>
          <a:lstStyle/>
          <a:p>
            <a:r>
              <a:rPr lang="en-AU" sz="2800" dirty="0">
                <a:latin typeface="+mn-lt"/>
              </a:rPr>
              <a:t>KEY TAKEAWAYS</a:t>
            </a:r>
          </a:p>
        </p:txBody>
      </p:sp>
      <p:sp>
        <p:nvSpPr>
          <p:cNvPr id="5" name="TextBox 4">
            <a:extLst>
              <a:ext uri="{FF2B5EF4-FFF2-40B4-BE49-F238E27FC236}">
                <a16:creationId xmlns:a16="http://schemas.microsoft.com/office/drawing/2014/main" id="{15291758-21AD-7C3E-A048-F11E67D0CF2C}"/>
              </a:ext>
            </a:extLst>
          </p:cNvPr>
          <p:cNvSpPr txBox="1"/>
          <p:nvPr/>
        </p:nvSpPr>
        <p:spPr>
          <a:xfrm>
            <a:off x="461912" y="1406010"/>
            <a:ext cx="10693521" cy="4045979"/>
          </a:xfrm>
          <a:prstGeom prst="rect">
            <a:avLst/>
          </a:prstGeom>
          <a:noFill/>
        </p:spPr>
        <p:txBody>
          <a:bodyPr wrap="square">
            <a:spAutoFit/>
          </a:bodyPr>
          <a:lstStyle/>
          <a:p>
            <a:pPr marL="342900" lvl="0" indent="-342900">
              <a:lnSpc>
                <a:spcPct val="107000"/>
              </a:lnSpc>
              <a:spcBef>
                <a:spcPts val="1800"/>
              </a:spcBef>
              <a:spcAft>
                <a:spcPts val="800"/>
              </a:spcAft>
              <a:buFont typeface="Arial" panose="020B0604020202020204" pitchFamily="34" charset="0"/>
              <a:buChar char="•"/>
              <a:tabLst>
                <a:tab pos="228600" algn="l"/>
              </a:tabLst>
            </a:pPr>
            <a:r>
              <a:rPr lang="en-US" sz="2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Initial</a:t>
            </a:r>
            <a:r>
              <a:rPr lang="en-US"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prospect inventory of 1 to 2 billion barrels has been defined from CEG’s 2023 2D seismic reprocessing work</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800"/>
              </a:spcBef>
              <a:spcAft>
                <a:spcPts val="800"/>
              </a:spcAft>
              <a:buFont typeface="Arial" panose="020B0604020202020204" pitchFamily="34" charset="0"/>
              <a:buChar char="•"/>
              <a:tabLst>
                <a:tab pos="228600" algn="l"/>
              </a:tabLst>
            </a:pPr>
            <a:r>
              <a:rPr lang="en-US"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Three sizeable prospects have thus far been identified, from a range of play types, consistent with those de-risked by recent successful conjugate margin drilling in Namibia</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800"/>
              </a:spcBef>
              <a:spcAft>
                <a:spcPts val="800"/>
              </a:spcAft>
              <a:buFont typeface="Arial" panose="020B0604020202020204" pitchFamily="34" charset="0"/>
              <a:buChar char="•"/>
              <a:tabLst>
                <a:tab pos="228600" algn="l"/>
              </a:tabLst>
            </a:pPr>
            <a:r>
              <a:rPr lang="en-US"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Prospects are seismically-derived, and supported / further de-risked by AVO analysis</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800"/>
              </a:spcBef>
              <a:spcAft>
                <a:spcPts val="800"/>
              </a:spcAft>
              <a:buFont typeface="Arial" panose="020B0604020202020204" pitchFamily="34" charset="0"/>
              <a:buChar char="•"/>
              <a:tabLst>
                <a:tab pos="228600" algn="l"/>
              </a:tabLst>
            </a:pPr>
            <a:r>
              <a:rPr lang="en-US"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Play robustness is corroborated by geochemical seabed sampling and satellite seep analysis</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800"/>
              </a:spcBef>
              <a:spcAft>
                <a:spcPts val="800"/>
              </a:spcAft>
              <a:buFont typeface="Arial" panose="020B0604020202020204" pitchFamily="34" charset="0"/>
              <a:buChar char="•"/>
              <a:tabLst>
                <a:tab pos="228600" algn="l"/>
              </a:tabLst>
            </a:pPr>
            <a:r>
              <a:rPr lang="en-AU"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Conjugate margin success, competitive recent licensing rounds in Uruguay, and technical </a:t>
            </a:r>
            <a:br>
              <a:rPr lang="en-AU"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n-AU"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uplift from CEG’s 2023 work will drive farm-out process, soon to be initiated</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66723B5-3039-32C0-EE55-83B0F0005E1E}"/>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54697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4D40-6CD6-4226-66E7-ED52A2797489}"/>
              </a:ext>
            </a:extLst>
          </p:cNvPr>
          <p:cNvSpPr>
            <a:spLocks noGrp="1"/>
          </p:cNvSpPr>
          <p:nvPr>
            <p:ph type="title"/>
          </p:nvPr>
        </p:nvSpPr>
        <p:spPr>
          <a:xfrm>
            <a:off x="448960" y="3235464"/>
            <a:ext cx="6083920" cy="510781"/>
          </a:xfrm>
        </p:spPr>
        <p:txBody>
          <a:bodyPr/>
          <a:lstStyle/>
          <a:p>
            <a:r>
              <a:rPr lang="en-AU" sz="3600" dirty="0">
                <a:latin typeface="+mn-lt"/>
              </a:rPr>
              <a:t>Farm-out Process</a:t>
            </a:r>
          </a:p>
        </p:txBody>
      </p:sp>
    </p:spTree>
    <p:extLst>
      <p:ext uri="{BB962C8B-B14F-4D97-AF65-F5344CB8AC3E}">
        <p14:creationId xmlns:p14="http://schemas.microsoft.com/office/powerpoint/2010/main" val="1162707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313890" y="358845"/>
            <a:ext cx="10726517" cy="399981"/>
          </a:xfrm>
        </p:spPr>
        <p:txBody>
          <a:bodyPr/>
          <a:lstStyle/>
          <a:p>
            <a:r>
              <a:rPr lang="en-GB" sz="2800" dirty="0">
                <a:latin typeface="+mn-lt"/>
              </a:rPr>
              <a:t>FARM-OUT PROCESS</a:t>
            </a:r>
          </a:p>
        </p:txBody>
      </p:sp>
      <p:sp>
        <p:nvSpPr>
          <p:cNvPr id="2" name="TextBox 1">
            <a:extLst>
              <a:ext uri="{FF2B5EF4-FFF2-40B4-BE49-F238E27FC236}">
                <a16:creationId xmlns:a16="http://schemas.microsoft.com/office/drawing/2014/main" id="{5A90036E-492E-6A63-3661-9D09CDFAAD26}"/>
              </a:ext>
            </a:extLst>
          </p:cNvPr>
          <p:cNvSpPr txBox="1"/>
          <p:nvPr/>
        </p:nvSpPr>
        <p:spPr>
          <a:xfrm>
            <a:off x="313890" y="1097737"/>
            <a:ext cx="11686432" cy="5632311"/>
          </a:xfrm>
          <a:prstGeom prst="rect">
            <a:avLst/>
          </a:prstGeom>
          <a:noFill/>
        </p:spPr>
        <p:txBody>
          <a:bodyPr wrap="square" rtlCol="0">
            <a:spAutoFit/>
          </a:bodyPr>
          <a:lstStyle/>
          <a:p>
            <a:r>
              <a:rPr lang="en-US" b="1" dirty="0">
                <a:solidFill>
                  <a:schemeClr val="bg1"/>
                </a:solidFill>
              </a:rPr>
              <a:t>Farm-out data set and virtual data room compiled</a:t>
            </a:r>
          </a:p>
          <a:p>
            <a:pPr marL="285750" indent="-285750">
              <a:buFont typeface="Arial" panose="020B0604020202020204" pitchFamily="34" charset="0"/>
              <a:buChar char="•"/>
            </a:pPr>
            <a:r>
              <a:rPr lang="en-US" dirty="0">
                <a:solidFill>
                  <a:schemeClr val="bg1"/>
                </a:solidFill>
              </a:rPr>
              <a:t>4,760 kms of legacy 2D purchased and </a:t>
            </a:r>
            <a:r>
              <a:rPr lang="en-US" dirty="0" err="1">
                <a:solidFill>
                  <a:schemeClr val="bg1"/>
                </a:solidFill>
              </a:rPr>
              <a:t>licenced</a:t>
            </a:r>
            <a:r>
              <a:rPr lang="en-US" dirty="0">
                <a:solidFill>
                  <a:schemeClr val="bg1"/>
                </a:solidFill>
              </a:rPr>
              <a:t> from ANCAP (2022)</a:t>
            </a:r>
          </a:p>
          <a:p>
            <a:pPr marL="285750" indent="-285750">
              <a:buFont typeface="Arial" panose="020B0604020202020204" pitchFamily="34" charset="0"/>
              <a:buChar char="•"/>
            </a:pPr>
            <a:r>
              <a:rPr lang="en-US" dirty="0">
                <a:solidFill>
                  <a:schemeClr val="bg1"/>
                </a:solidFill>
              </a:rPr>
              <a:t>2,100 kms of high graded 2D reprocessed in depth and time </a:t>
            </a:r>
            <a:r>
              <a:rPr lang="en-US" i="1" dirty="0">
                <a:solidFill>
                  <a:schemeClr val="bg1"/>
                </a:solidFill>
              </a:rPr>
              <a:t>(Down Under Geophysical, UK – 2023)</a:t>
            </a:r>
          </a:p>
          <a:p>
            <a:pPr marL="285750" indent="-285750">
              <a:buFont typeface="Arial" panose="020B0604020202020204" pitchFamily="34" charset="0"/>
              <a:buChar char="•"/>
            </a:pPr>
            <a:r>
              <a:rPr lang="en-US" dirty="0">
                <a:solidFill>
                  <a:schemeClr val="bg1"/>
                </a:solidFill>
              </a:rPr>
              <a:t>1,200 kms of AVO attribute analysis conducted on 13 prioritized lines (six completed, seven more in process) </a:t>
            </a:r>
            <a:br>
              <a:rPr lang="en-US" dirty="0">
                <a:solidFill>
                  <a:schemeClr val="bg1"/>
                </a:solidFill>
              </a:rPr>
            </a:br>
            <a:r>
              <a:rPr lang="en-US" i="1" dirty="0">
                <a:solidFill>
                  <a:schemeClr val="bg1"/>
                </a:solidFill>
              </a:rPr>
              <a:t>(LEAN </a:t>
            </a:r>
            <a:r>
              <a:rPr lang="en-US" i="1" dirty="0" err="1">
                <a:solidFill>
                  <a:schemeClr val="bg1"/>
                </a:solidFill>
              </a:rPr>
              <a:t>Geosolutions</a:t>
            </a:r>
            <a:r>
              <a:rPr lang="en-US" i="1" dirty="0">
                <a:solidFill>
                  <a:schemeClr val="bg1"/>
                </a:solidFill>
              </a:rPr>
              <a:t>, Houston - 2023)</a:t>
            </a:r>
          </a:p>
          <a:p>
            <a:pPr marL="285750" indent="-285750">
              <a:buFont typeface="Arial" panose="020B0604020202020204" pitchFamily="34" charset="0"/>
              <a:buChar char="•"/>
            </a:pPr>
            <a:r>
              <a:rPr lang="en-US" dirty="0">
                <a:solidFill>
                  <a:schemeClr val="bg1"/>
                </a:solidFill>
              </a:rPr>
              <a:t>Uruguay offshore geochemistry seabed sampling study, 59 box core data points </a:t>
            </a:r>
            <a:r>
              <a:rPr lang="en-US" i="1" dirty="0">
                <a:solidFill>
                  <a:schemeClr val="bg1"/>
                </a:solidFill>
              </a:rPr>
              <a:t>(AGI, Houston - 2017)</a:t>
            </a:r>
          </a:p>
          <a:p>
            <a:pPr marL="285750" indent="-285750">
              <a:buFont typeface="Arial" panose="020B0604020202020204" pitchFamily="34" charset="0"/>
              <a:buChar char="•"/>
            </a:pPr>
            <a:r>
              <a:rPr lang="en-US" dirty="0">
                <a:solidFill>
                  <a:schemeClr val="bg1"/>
                </a:solidFill>
              </a:rPr>
              <a:t>4,000 km</a:t>
            </a:r>
            <a:r>
              <a:rPr lang="en-US" baseline="30000" dirty="0">
                <a:solidFill>
                  <a:schemeClr val="bg1"/>
                </a:solidFill>
              </a:rPr>
              <a:t>2</a:t>
            </a:r>
            <a:r>
              <a:rPr lang="en-US" dirty="0">
                <a:solidFill>
                  <a:schemeClr val="bg1"/>
                </a:solidFill>
              </a:rPr>
              <a:t> satellite seep study </a:t>
            </a:r>
            <a:r>
              <a:rPr lang="en-US" i="1" dirty="0">
                <a:solidFill>
                  <a:schemeClr val="bg1"/>
                </a:solidFill>
              </a:rPr>
              <a:t>(SAR Satellite Oil Seeps, France - 2022)</a:t>
            </a:r>
          </a:p>
          <a:p>
            <a:pPr marL="285750" indent="-285750">
              <a:buFont typeface="Arial" panose="020B0604020202020204" pitchFamily="34" charset="0"/>
              <a:buChar char="•"/>
            </a:pPr>
            <a:r>
              <a:rPr lang="en-US" dirty="0">
                <a:solidFill>
                  <a:schemeClr val="bg1"/>
                </a:solidFill>
              </a:rPr>
              <a:t>DUG Insight 2D project interpreted with key regional horizons and selected prospects, including volumetrics </a:t>
            </a:r>
            <a:br>
              <a:rPr lang="en-US" dirty="0">
                <a:solidFill>
                  <a:schemeClr val="bg1"/>
                </a:solidFill>
              </a:rPr>
            </a:br>
            <a:r>
              <a:rPr lang="en-US" i="1" dirty="0">
                <a:solidFill>
                  <a:schemeClr val="bg1"/>
                </a:solidFill>
              </a:rPr>
              <a:t>(Molyneux Associates, Perth - 2023)</a:t>
            </a:r>
          </a:p>
          <a:p>
            <a:pPr marL="285750" indent="-285750">
              <a:buFont typeface="Arial" panose="020B0604020202020204" pitchFamily="34" charset="0"/>
              <a:buChar char="•"/>
            </a:pPr>
            <a:r>
              <a:rPr lang="en-US" dirty="0">
                <a:solidFill>
                  <a:schemeClr val="bg1"/>
                </a:solidFill>
              </a:rPr>
              <a:t>Other block data:</a:t>
            </a:r>
          </a:p>
          <a:p>
            <a:pPr marL="742950" lvl="1" indent="-285750">
              <a:buFont typeface="Arial" panose="020B0604020202020204" pitchFamily="34" charset="0"/>
              <a:buChar char="•"/>
            </a:pPr>
            <a:r>
              <a:rPr lang="en-US" dirty="0">
                <a:solidFill>
                  <a:schemeClr val="bg1"/>
                </a:solidFill>
              </a:rPr>
              <a:t>No 3D acquired on block; regional 3D available for </a:t>
            </a:r>
            <a:r>
              <a:rPr lang="en-US" dirty="0" err="1">
                <a:solidFill>
                  <a:schemeClr val="bg1"/>
                </a:solidFill>
              </a:rPr>
              <a:t>licencing</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Well data for two on-block wells, Lobo &amp; </a:t>
            </a:r>
            <a:r>
              <a:rPr lang="en-US" dirty="0" err="1">
                <a:solidFill>
                  <a:schemeClr val="bg1"/>
                </a:solidFill>
              </a:rPr>
              <a:t>Gaviotin</a:t>
            </a:r>
            <a:r>
              <a:rPr lang="en-US" dirty="0">
                <a:solidFill>
                  <a:schemeClr val="bg1"/>
                </a:solidFill>
              </a:rPr>
              <a:t> </a:t>
            </a:r>
            <a:r>
              <a:rPr lang="en-US" i="1" dirty="0">
                <a:solidFill>
                  <a:schemeClr val="bg1"/>
                </a:solidFill>
              </a:rPr>
              <a:t>(1976, Chevron)</a:t>
            </a:r>
          </a:p>
          <a:p>
            <a:pPr marL="1200150" lvl="2" indent="-285750">
              <a:buFont typeface="Arial" panose="020B0604020202020204" pitchFamily="34" charset="0"/>
              <a:buChar char="•"/>
            </a:pPr>
            <a:r>
              <a:rPr lang="en-US" dirty="0">
                <a:solidFill>
                  <a:schemeClr val="bg1"/>
                </a:solidFill>
              </a:rPr>
              <a:t>LAS, Velocity, </a:t>
            </a:r>
            <a:r>
              <a:rPr lang="en-US" dirty="0" err="1">
                <a:solidFill>
                  <a:schemeClr val="bg1"/>
                </a:solidFill>
              </a:rPr>
              <a:t>Dipmeter</a:t>
            </a:r>
            <a:r>
              <a:rPr lang="en-US" dirty="0">
                <a:solidFill>
                  <a:schemeClr val="bg1"/>
                </a:solidFill>
              </a:rPr>
              <a:t> &amp; Composite logs, Fluid inclusion report, Rock Physics, Fluid Substitution &amp; petrophysics reports</a:t>
            </a:r>
          </a:p>
          <a:p>
            <a:pPr marL="1200150" lvl="2" indent="-285750">
              <a:buFont typeface="Arial" panose="020B0604020202020204" pitchFamily="34" charset="0"/>
              <a:buChar char="•"/>
            </a:pPr>
            <a:r>
              <a:rPr lang="en-US" dirty="0">
                <a:solidFill>
                  <a:schemeClr val="bg1"/>
                </a:solidFill>
              </a:rPr>
              <a:t>Drilled on the inner shelf targeting shallow basement highs, with oil shows from fluid inclusion</a:t>
            </a:r>
          </a:p>
          <a:p>
            <a:pPr marL="1200150" lvl="2" indent="-285750">
              <a:buFont typeface="Arial" panose="020B0604020202020204" pitchFamily="34" charset="0"/>
              <a:buChar char="•"/>
            </a:pPr>
            <a:endParaRPr lang="en-US" dirty="0">
              <a:solidFill>
                <a:schemeClr val="bg1"/>
              </a:solidFill>
            </a:endParaRPr>
          </a:p>
          <a:p>
            <a:r>
              <a:rPr lang="en-US" b="1" dirty="0">
                <a:solidFill>
                  <a:schemeClr val="bg1"/>
                </a:solidFill>
              </a:rPr>
              <a:t>Farm-out process will shortly be launched</a:t>
            </a:r>
          </a:p>
          <a:p>
            <a:pPr marL="285750" indent="-285750">
              <a:buFont typeface="Arial" panose="020B0604020202020204" pitchFamily="34" charset="0"/>
              <a:buChar char="•"/>
            </a:pPr>
            <a:r>
              <a:rPr lang="en-US" dirty="0">
                <a:solidFill>
                  <a:schemeClr val="bg1"/>
                </a:solidFill>
              </a:rPr>
              <a:t>Seeking bids Q3 2023 and completed farm-out transaction Q4 2023</a:t>
            </a:r>
          </a:p>
          <a:p>
            <a:pPr marL="1200150" lvl="2" indent="-285750">
              <a:buFont typeface="Arial" panose="020B0604020202020204" pitchFamily="34" charset="0"/>
              <a:buChar char="•"/>
            </a:pPr>
            <a:endParaRPr lang="en-US" dirty="0">
              <a:solidFill>
                <a:srgbClr val="FFFF00"/>
              </a:solidFill>
            </a:endParaRPr>
          </a:p>
          <a:p>
            <a:pPr marL="1200150" lvl="2" indent="-285750">
              <a:buFont typeface="Arial" panose="020B0604020202020204" pitchFamily="34" charset="0"/>
              <a:buChar char="•"/>
            </a:pPr>
            <a:endParaRPr lang="en-US" dirty="0">
              <a:solidFill>
                <a:srgbClr val="FFFF00"/>
              </a:solidFill>
            </a:endParaRPr>
          </a:p>
        </p:txBody>
      </p:sp>
      <p:sp>
        <p:nvSpPr>
          <p:cNvPr id="4" name="TextBox 3">
            <a:extLst>
              <a:ext uri="{FF2B5EF4-FFF2-40B4-BE49-F238E27FC236}">
                <a16:creationId xmlns:a16="http://schemas.microsoft.com/office/drawing/2014/main" id="{CC1F2C49-52F9-75B7-7384-03EF9215F07C}"/>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3624403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1C2ED5E-9FFA-474A-154A-05CF7A8B1AB1}"/>
              </a:ext>
            </a:extLst>
          </p:cNvPr>
          <p:cNvSpPr txBox="1">
            <a:spLocks/>
          </p:cNvSpPr>
          <p:nvPr/>
        </p:nvSpPr>
        <p:spPr>
          <a:xfrm>
            <a:off x="338163" y="241141"/>
            <a:ext cx="9751245" cy="399981"/>
          </a:xfrm>
          <a:prstGeom prst="rect">
            <a:avLst/>
          </a:prstGeom>
        </p:spPr>
        <p:txBody>
          <a:bodyPr vert="horz" wrap="square" lIns="0" tIns="12065" rIns="0" bIns="0" rtlCol="0" anchor="ctr">
            <a:spAutoFit/>
          </a:bodyPr>
          <a:lstStyle>
            <a:lvl1pPr marL="0" algn="l" defTabSz="914400" rtl="0" eaLnBrk="1" latinLnBrk="0" hangingPunct="1">
              <a:lnSpc>
                <a:spcPct val="90000"/>
              </a:lnSpc>
              <a:spcBef>
                <a:spcPts val="0"/>
              </a:spcBef>
              <a:buNone/>
              <a:defRPr lang="en-GB" sz="2300" b="1" i="0" kern="1200" spc="0" baseline="0">
                <a:solidFill>
                  <a:schemeClr val="bg1"/>
                </a:solidFill>
                <a:latin typeface="Montserrat" pitchFamily="2" charset="77"/>
                <a:ea typeface="+mj-ea"/>
                <a:cs typeface="+mj-cs"/>
              </a:defRPr>
            </a:lvl1pPr>
          </a:lstStyle>
          <a:p>
            <a:r>
              <a:rPr lang="en-US" sz="2800" dirty="0">
                <a:latin typeface="+mn-lt"/>
              </a:rPr>
              <a:t>APPENDIX: NAMIBIA PEL87 FARM-OUT vs. AREA OFF-1</a:t>
            </a:r>
          </a:p>
        </p:txBody>
      </p:sp>
      <p:graphicFrame>
        <p:nvGraphicFramePr>
          <p:cNvPr id="2" name="Table 1">
            <a:extLst>
              <a:ext uri="{FF2B5EF4-FFF2-40B4-BE49-F238E27FC236}">
                <a16:creationId xmlns:a16="http://schemas.microsoft.com/office/drawing/2014/main" id="{0E56DD35-5CAF-1150-9040-06F292B29A72}"/>
              </a:ext>
            </a:extLst>
          </p:cNvPr>
          <p:cNvGraphicFramePr>
            <a:graphicFrameLocks noGrp="1"/>
          </p:cNvGraphicFramePr>
          <p:nvPr>
            <p:extLst>
              <p:ext uri="{D42A27DB-BD31-4B8C-83A1-F6EECF244321}">
                <p14:modId xmlns:p14="http://schemas.microsoft.com/office/powerpoint/2010/main" val="4042273691"/>
              </p:ext>
            </p:extLst>
          </p:nvPr>
        </p:nvGraphicFramePr>
        <p:xfrm>
          <a:off x="362740" y="982534"/>
          <a:ext cx="10944000" cy="5112480"/>
        </p:xfrm>
        <a:graphic>
          <a:graphicData uri="http://schemas.openxmlformats.org/drawingml/2006/table">
            <a:tbl>
              <a:tblPr>
                <a:tableStyleId>{5C22544A-7EE6-4342-B048-85BDC9FD1C3A}</a:tableStyleId>
              </a:tblPr>
              <a:tblGrid>
                <a:gridCol w="2304000">
                  <a:extLst>
                    <a:ext uri="{9D8B030D-6E8A-4147-A177-3AD203B41FA5}">
                      <a16:colId xmlns:a16="http://schemas.microsoft.com/office/drawing/2014/main" val="1540768096"/>
                    </a:ext>
                  </a:extLst>
                </a:gridCol>
                <a:gridCol w="4320000">
                  <a:extLst>
                    <a:ext uri="{9D8B030D-6E8A-4147-A177-3AD203B41FA5}">
                      <a16:colId xmlns:a16="http://schemas.microsoft.com/office/drawing/2014/main" val="1055204130"/>
                    </a:ext>
                  </a:extLst>
                </a:gridCol>
                <a:gridCol w="4320000">
                  <a:extLst>
                    <a:ext uri="{9D8B030D-6E8A-4147-A177-3AD203B41FA5}">
                      <a16:colId xmlns:a16="http://schemas.microsoft.com/office/drawing/2014/main" val="1770666083"/>
                    </a:ext>
                  </a:extLst>
                </a:gridCol>
              </a:tblGrid>
              <a:tr h="216000">
                <a:tc>
                  <a:txBody>
                    <a:bodyPr/>
                    <a:lstStyle/>
                    <a:p>
                      <a:pPr algn="l" fontAlgn="b"/>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600" b="1" u="none" strike="noStrike" dirty="0">
                          <a:solidFill>
                            <a:schemeClr val="bg1"/>
                          </a:solidFill>
                          <a:effectLst/>
                        </a:rPr>
                        <a:t>PEL 87, BLOCK 2713</a:t>
                      </a:r>
                      <a:endParaRPr lang="en-AU" sz="1600" b="1"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600" b="1" u="none" strike="noStrike" dirty="0">
                          <a:solidFill>
                            <a:schemeClr val="bg1"/>
                          </a:solidFill>
                          <a:effectLst/>
                        </a:rPr>
                        <a:t>AREA OFF-1</a:t>
                      </a:r>
                      <a:endParaRPr lang="en-AU" sz="1600" b="1"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5404476"/>
                  </a:ext>
                </a:extLst>
              </a:tr>
              <a:tr h="166504">
                <a:tc>
                  <a:txBody>
                    <a:bodyPr/>
                    <a:lstStyle/>
                    <a:p>
                      <a:pPr algn="l" fontAlgn="b"/>
                      <a:r>
                        <a:rPr lang="en-AU" sz="1300" b="1" i="1" u="none" strike="noStrike" dirty="0">
                          <a:solidFill>
                            <a:schemeClr val="bg1"/>
                          </a:solidFill>
                          <a:effectLst/>
                        </a:rPr>
                        <a:t>Country</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Namibia</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Uruguay</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212336"/>
                  </a:ext>
                </a:extLst>
              </a:tr>
              <a:tr h="166504">
                <a:tc>
                  <a:txBody>
                    <a:bodyPr/>
                    <a:lstStyle/>
                    <a:p>
                      <a:pPr algn="l" fontAlgn="b"/>
                      <a:r>
                        <a:rPr lang="en-AU" sz="1300" b="1" i="1" u="none" strike="noStrike" dirty="0">
                          <a:solidFill>
                            <a:schemeClr val="bg1"/>
                          </a:solidFill>
                          <a:effectLst/>
                        </a:rPr>
                        <a:t>Basin</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Orange</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err="1">
                          <a:solidFill>
                            <a:schemeClr val="bg1"/>
                          </a:solidFill>
                          <a:effectLst/>
                        </a:rPr>
                        <a:t>Punte</a:t>
                      </a:r>
                      <a:r>
                        <a:rPr lang="en-AU" sz="1300" u="none" strike="noStrike" dirty="0">
                          <a:solidFill>
                            <a:schemeClr val="bg1"/>
                          </a:solidFill>
                          <a:effectLst/>
                        </a:rPr>
                        <a:t> del Este</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49933051"/>
                  </a:ext>
                </a:extLst>
              </a:tr>
              <a:tr h="166504">
                <a:tc>
                  <a:txBody>
                    <a:bodyPr/>
                    <a:lstStyle/>
                    <a:p>
                      <a:pPr algn="l" fontAlgn="b"/>
                      <a:r>
                        <a:rPr lang="en-AU" sz="1300" b="1" i="1" u="none" strike="noStrike" dirty="0">
                          <a:solidFill>
                            <a:schemeClr val="bg1"/>
                          </a:solidFill>
                          <a:effectLst/>
                        </a:rPr>
                        <a:t>Area (km2)</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10,970</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14,557</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2359007"/>
                  </a:ext>
                </a:extLst>
              </a:tr>
              <a:tr h="333008">
                <a:tc>
                  <a:txBody>
                    <a:bodyPr/>
                    <a:lstStyle/>
                    <a:p>
                      <a:pPr algn="l" fontAlgn="b"/>
                      <a:r>
                        <a:rPr lang="en-AU" sz="1300" b="1" i="1" u="none" strike="noStrike" dirty="0">
                          <a:solidFill>
                            <a:schemeClr val="bg1"/>
                          </a:solidFill>
                          <a:effectLst/>
                        </a:rPr>
                        <a:t>Play(s)</a:t>
                      </a: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US" sz="1300" u="none" strike="noStrike" dirty="0">
                          <a:solidFill>
                            <a:schemeClr val="bg1"/>
                          </a:solidFill>
                          <a:effectLst/>
                        </a:rPr>
                        <a:t>Lower Cretaceous basin floor fan turbidite</a:t>
                      </a: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US" sz="1300" u="none" strike="noStrike" dirty="0">
                          <a:solidFill>
                            <a:schemeClr val="bg1"/>
                          </a:solidFill>
                          <a:effectLst/>
                        </a:rPr>
                        <a:t>Lower Cretaceous, shelf margin turbidite</a:t>
                      </a:r>
                    </a:p>
                    <a:p>
                      <a:pPr algn="ctr" fontAlgn="b"/>
                      <a:r>
                        <a:rPr lang="en-US" sz="1300" u="none" strike="noStrike" dirty="0">
                          <a:solidFill>
                            <a:schemeClr val="bg1"/>
                          </a:solidFill>
                          <a:effectLst/>
                        </a:rPr>
                        <a:t>Lower Cretaceous </a:t>
                      </a:r>
                      <a:r>
                        <a:rPr lang="en-US" sz="1300" u="none" strike="noStrike" dirty="0" err="1">
                          <a:solidFill>
                            <a:schemeClr val="bg1"/>
                          </a:solidFill>
                          <a:effectLst/>
                        </a:rPr>
                        <a:t>synrift</a:t>
                      </a:r>
                      <a:r>
                        <a:rPr lang="en-US" sz="1300" u="none" strike="noStrike" dirty="0">
                          <a:solidFill>
                            <a:schemeClr val="bg1"/>
                          </a:solidFill>
                          <a:effectLst/>
                        </a:rPr>
                        <a:t> alluvial fan (stratigraphic)</a:t>
                      </a:r>
                      <a:endParaRPr lang="en-US"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3759734421"/>
                  </a:ext>
                </a:extLst>
              </a:tr>
              <a:tr h="166504">
                <a:tc>
                  <a:txBody>
                    <a:bodyPr/>
                    <a:lstStyle/>
                    <a:p>
                      <a:pPr algn="l" fontAlgn="b"/>
                      <a:r>
                        <a:rPr lang="en-AU" sz="1300" b="1" i="1" u="none" strike="noStrike" dirty="0">
                          <a:solidFill>
                            <a:schemeClr val="bg1"/>
                          </a:solidFill>
                          <a:effectLst/>
                        </a:rPr>
                        <a:t>Reservoir Depth</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5,000m to 6,000m</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3,800-5,000m</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246747"/>
                  </a:ext>
                </a:extLst>
              </a:tr>
              <a:tr h="197063">
                <a:tc>
                  <a:txBody>
                    <a:bodyPr/>
                    <a:lstStyle/>
                    <a:p>
                      <a:pPr algn="l" fontAlgn="b"/>
                      <a:r>
                        <a:rPr lang="en-AU" sz="1300" b="1" i="1" u="none" strike="noStrike" dirty="0">
                          <a:solidFill>
                            <a:schemeClr val="bg1"/>
                          </a:solidFill>
                          <a:effectLst/>
                        </a:rPr>
                        <a:t>Petroleum System</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US" sz="1300" u="none" strike="noStrike" dirty="0">
                          <a:solidFill>
                            <a:schemeClr val="bg1"/>
                          </a:solidFill>
                          <a:effectLst/>
                        </a:rPr>
                        <a:t>Aptian source with Aptian / Albian reservoirs</a:t>
                      </a:r>
                      <a:endParaRPr lang="en-US"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US" sz="1300" u="none" strike="noStrike" dirty="0">
                          <a:solidFill>
                            <a:schemeClr val="bg1"/>
                          </a:solidFill>
                          <a:effectLst/>
                        </a:rPr>
                        <a:t>Aptian source rock with Albian-Cenomanian reservoirs</a:t>
                      </a:r>
                      <a:endParaRPr lang="en-US"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2988740434"/>
                  </a:ext>
                </a:extLst>
              </a:tr>
              <a:tr h="166504">
                <a:tc>
                  <a:txBody>
                    <a:bodyPr/>
                    <a:lstStyle/>
                    <a:p>
                      <a:pPr algn="l" fontAlgn="b"/>
                      <a:r>
                        <a:rPr lang="en-AU" sz="1300" b="1" i="1" u="none" strike="noStrike" dirty="0">
                          <a:solidFill>
                            <a:schemeClr val="bg1"/>
                          </a:solidFill>
                          <a:effectLst/>
                        </a:rPr>
                        <a:t>Water Depth (m)</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550m to 3,200m</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80m to 800m</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7663311"/>
                  </a:ext>
                </a:extLst>
              </a:tr>
              <a:tr h="166504">
                <a:tc>
                  <a:txBody>
                    <a:bodyPr/>
                    <a:lstStyle/>
                    <a:p>
                      <a:pPr algn="l" fontAlgn="b"/>
                      <a:r>
                        <a:rPr lang="en-AU" sz="1300" b="1" i="1" u="none" strike="noStrike" dirty="0">
                          <a:solidFill>
                            <a:schemeClr val="bg1"/>
                          </a:solidFill>
                          <a:effectLst/>
                        </a:rPr>
                        <a:t>Estimated Resource</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 1BBOE +  (source </a:t>
                      </a:r>
                      <a:r>
                        <a:rPr lang="en-AU" sz="1300" u="none" strike="noStrike" dirty="0" err="1">
                          <a:solidFill>
                            <a:schemeClr val="bg1"/>
                          </a:solidFill>
                          <a:effectLst/>
                        </a:rPr>
                        <a:t>PanContinental</a:t>
                      </a:r>
                      <a:r>
                        <a:rPr lang="en-AU" sz="1300" u="none" strike="noStrike" dirty="0">
                          <a:solidFill>
                            <a:schemeClr val="bg1"/>
                          </a:solidFill>
                          <a:effectLst/>
                        </a:rPr>
                        <a:t>)</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1-2 BBOE (CEG initial estimate, 3 prospects)</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3309736035"/>
                  </a:ext>
                </a:extLst>
              </a:tr>
              <a:tr h="166504">
                <a:tc>
                  <a:txBody>
                    <a:bodyPr/>
                    <a:lstStyle/>
                    <a:p>
                      <a:pPr algn="l" fontAlgn="b"/>
                      <a:r>
                        <a:rPr lang="en-AU" sz="1300" b="1" i="1" u="none" strike="noStrike" dirty="0">
                          <a:solidFill>
                            <a:schemeClr val="bg1"/>
                          </a:solidFill>
                          <a:effectLst/>
                        </a:rPr>
                        <a:t>3D</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u="none" strike="noStrike" dirty="0">
                          <a:solidFill>
                            <a:schemeClr val="bg1"/>
                          </a:solidFill>
                          <a:effectLst/>
                        </a:rPr>
                        <a:t>None - acquiring new survey in 2023</a:t>
                      </a:r>
                      <a:endParaRPr lang="en-US"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None</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085080"/>
                  </a:ext>
                </a:extLst>
              </a:tr>
              <a:tr h="166504">
                <a:tc>
                  <a:txBody>
                    <a:bodyPr/>
                    <a:lstStyle/>
                    <a:p>
                      <a:pPr algn="l" fontAlgn="b"/>
                      <a:r>
                        <a:rPr lang="en-AU" sz="1300" b="1" i="1" u="none" strike="noStrike" dirty="0">
                          <a:solidFill>
                            <a:schemeClr val="bg1"/>
                          </a:solidFill>
                          <a:effectLst/>
                        </a:rPr>
                        <a:t>2D</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US" sz="1300" u="none" strike="noStrike" dirty="0">
                          <a:solidFill>
                            <a:schemeClr val="bg1"/>
                          </a:solidFill>
                          <a:effectLst/>
                        </a:rPr>
                        <a:t>~ 5,000kms, reprocessed 2,000kms in 2023</a:t>
                      </a:r>
                      <a:endParaRPr lang="en-US"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3194779615"/>
                  </a:ext>
                </a:extLst>
              </a:tr>
              <a:tr h="166504">
                <a:tc>
                  <a:txBody>
                    <a:bodyPr/>
                    <a:lstStyle/>
                    <a:p>
                      <a:pPr algn="l" fontAlgn="b"/>
                      <a:r>
                        <a:rPr lang="en-AU" sz="1300" b="1" i="1" u="none" strike="noStrike" dirty="0">
                          <a:solidFill>
                            <a:schemeClr val="bg1"/>
                          </a:solidFill>
                          <a:effectLst/>
                        </a:rPr>
                        <a:t>Wells</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None</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u="none" strike="noStrike" dirty="0">
                          <a:solidFill>
                            <a:schemeClr val="bg1"/>
                          </a:solidFill>
                          <a:effectLst/>
                        </a:rPr>
                        <a:t>2 shelf wells drilled in 1976</a:t>
                      </a:r>
                      <a:endParaRPr lang="en-US"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1677313"/>
                  </a:ext>
                </a:extLst>
              </a:tr>
              <a:tr h="166504">
                <a:tc>
                  <a:txBody>
                    <a:bodyPr/>
                    <a:lstStyle/>
                    <a:p>
                      <a:pPr algn="l" fontAlgn="b"/>
                      <a:r>
                        <a:rPr lang="en-AU" sz="1300" b="1" i="1" u="none" strike="noStrike" dirty="0">
                          <a:solidFill>
                            <a:schemeClr val="bg1"/>
                          </a:solidFill>
                          <a:effectLst/>
                        </a:rPr>
                        <a:t>Distance offshore</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Up to 250kms</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up to 150kms</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4E72"/>
                    </a:solidFill>
                  </a:tcPr>
                </a:tc>
                <a:extLst>
                  <a:ext uri="{0D108BD9-81ED-4DB2-BD59-A6C34878D82A}">
                    <a16:rowId xmlns:a16="http://schemas.microsoft.com/office/drawing/2014/main" val="1399682124"/>
                  </a:ext>
                </a:extLst>
              </a:tr>
              <a:tr h="166504">
                <a:tc>
                  <a:txBody>
                    <a:bodyPr/>
                    <a:lstStyle/>
                    <a:p>
                      <a:pPr algn="l" fontAlgn="b"/>
                      <a:r>
                        <a:rPr lang="en-AU" sz="1300" b="1" i="1" u="none" strike="noStrike" dirty="0">
                          <a:solidFill>
                            <a:schemeClr val="bg1"/>
                          </a:solidFill>
                          <a:effectLst/>
                        </a:rPr>
                        <a:t>Estimated Well Cost</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$75m -$100m</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$35m - $50m</a:t>
                      </a:r>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287039"/>
                  </a:ext>
                </a:extLst>
              </a:tr>
              <a:tr h="107680">
                <a:tc>
                  <a:txBody>
                    <a:bodyPr/>
                    <a:lstStyle/>
                    <a:p>
                      <a:pPr algn="l" fontAlgn="b"/>
                      <a:endParaRPr lang="en-AU" sz="1300" b="1" i="0"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2304419"/>
                  </a:ext>
                </a:extLst>
              </a:tr>
              <a:tr h="180000">
                <a:tc gridSpan="2">
                  <a:txBody>
                    <a:bodyPr/>
                    <a:lstStyle/>
                    <a:p>
                      <a:pPr algn="l" fontAlgn="b"/>
                      <a:r>
                        <a:rPr lang="en-AU" sz="1300" b="1" u="none" strike="noStrike" dirty="0">
                          <a:solidFill>
                            <a:schemeClr val="bg1"/>
                          </a:solidFill>
                          <a:effectLst/>
                        </a:rPr>
                        <a:t>Farm-out Commercial Terms</a:t>
                      </a:r>
                      <a:endParaRPr lang="en-AU" sz="1300" b="1"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AU" sz="1300" b="0" i="0" u="none" strike="noStrike" dirty="0">
                        <a:solidFill>
                          <a:srgbClr val="000000"/>
                        </a:solidFill>
                        <a:effectLst/>
                        <a:latin typeface="Calibri" panose="020F0502020204030204" pitchFamily="34" charset="0"/>
                      </a:endParaRPr>
                    </a:p>
                  </a:txBody>
                  <a:tcPr marL="5688" marR="5688" marT="5688" marB="0" anchor="b">
                    <a:lnR w="12700" cmpd="sng">
                      <a:noFill/>
                    </a:lnR>
                  </a:tcPr>
                </a:tc>
                <a:tc>
                  <a:txBody>
                    <a:bodyPr/>
                    <a:lstStyle/>
                    <a:p>
                      <a:pPr algn="ctr"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0780408"/>
                  </a:ext>
                </a:extLst>
              </a:tr>
              <a:tr h="166504">
                <a:tc>
                  <a:txBody>
                    <a:bodyPr/>
                    <a:lstStyle/>
                    <a:p>
                      <a:pPr algn="l" fontAlgn="b"/>
                      <a:r>
                        <a:rPr lang="en-AU" sz="1300" b="1" i="1" u="none" strike="noStrike" dirty="0">
                          <a:solidFill>
                            <a:schemeClr val="bg1"/>
                          </a:solidFill>
                          <a:effectLst/>
                        </a:rPr>
                        <a:t>Equity Purchased/Transferred</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AU" sz="1300" u="none" strike="noStrike" dirty="0">
                          <a:solidFill>
                            <a:schemeClr val="bg1"/>
                          </a:solidFill>
                          <a:effectLst/>
                        </a:rPr>
                        <a:t>56%</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48BC0"/>
                    </a:solidFill>
                  </a:tcPr>
                </a:tc>
                <a:extLst>
                  <a:ext uri="{0D108BD9-81ED-4DB2-BD59-A6C34878D82A}">
                    <a16:rowId xmlns:a16="http://schemas.microsoft.com/office/drawing/2014/main" val="1188537001"/>
                  </a:ext>
                </a:extLst>
              </a:tr>
              <a:tr h="166504">
                <a:tc>
                  <a:txBody>
                    <a:bodyPr/>
                    <a:lstStyle/>
                    <a:p>
                      <a:pPr algn="l" fontAlgn="b"/>
                      <a:r>
                        <a:rPr lang="en-AU" sz="1300" b="1" i="1" u="none" strike="noStrike" dirty="0" err="1">
                          <a:solidFill>
                            <a:schemeClr val="bg1"/>
                          </a:solidFill>
                          <a:effectLst/>
                        </a:rPr>
                        <a:t>Farmor</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34E72"/>
                    </a:solidFill>
                  </a:tcPr>
                </a:tc>
                <a:tc>
                  <a:txBody>
                    <a:bodyPr/>
                    <a:lstStyle/>
                    <a:p>
                      <a:pPr algn="ctr" fontAlgn="b"/>
                      <a:r>
                        <a:rPr lang="en-AU" sz="1300" u="none" strike="noStrike" dirty="0">
                          <a:solidFill>
                            <a:schemeClr val="bg1"/>
                          </a:solidFill>
                          <a:effectLst/>
                        </a:rPr>
                        <a:t>PanContinental-75% (pre farmout)</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34E72"/>
                    </a:solidFill>
                  </a:tcPr>
                </a:tc>
                <a:tc>
                  <a:txBody>
                    <a:bodyPr/>
                    <a:lstStyle/>
                    <a:p>
                      <a:pPr algn="l"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548BC0"/>
                    </a:solidFill>
                  </a:tcPr>
                </a:tc>
                <a:extLst>
                  <a:ext uri="{0D108BD9-81ED-4DB2-BD59-A6C34878D82A}">
                    <a16:rowId xmlns:a16="http://schemas.microsoft.com/office/drawing/2014/main" val="4084722941"/>
                  </a:ext>
                </a:extLst>
              </a:tr>
              <a:tr h="166504">
                <a:tc>
                  <a:txBody>
                    <a:bodyPr/>
                    <a:lstStyle/>
                    <a:p>
                      <a:pPr algn="l" fontAlgn="b"/>
                      <a:r>
                        <a:rPr lang="en-AU" sz="1300" b="1" i="1" u="none" strike="noStrike" dirty="0" err="1">
                          <a:solidFill>
                            <a:schemeClr val="bg1"/>
                          </a:solidFill>
                          <a:effectLst/>
                        </a:rPr>
                        <a:t>Farminee</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300" u="none" strike="noStrike" dirty="0">
                          <a:solidFill>
                            <a:schemeClr val="bg1"/>
                          </a:solidFill>
                          <a:effectLst/>
                        </a:rPr>
                        <a:t>Woodside (option to acquire 56% WI &amp; operatorship)</a:t>
                      </a:r>
                    </a:p>
                    <a:p>
                      <a:pPr marL="0" marR="0" lvl="0" indent="0" algn="l" defTabSz="914400" rtl="0" eaLnBrk="1" fontAlgn="b" latinLnBrk="0" hangingPunct="1">
                        <a:lnSpc>
                          <a:spcPct val="100000"/>
                        </a:lnSpc>
                        <a:spcBef>
                          <a:spcPts val="0"/>
                        </a:spcBef>
                        <a:spcAft>
                          <a:spcPts val="0"/>
                        </a:spcAft>
                        <a:buClrTx/>
                        <a:buSzTx/>
                        <a:buFontTx/>
                        <a:buNone/>
                        <a:tabLst/>
                        <a:defRPr/>
                      </a:pPr>
                      <a:r>
                        <a:rPr lang="en-US" sz="1300" u="none" strike="noStrike" dirty="0">
                          <a:solidFill>
                            <a:schemeClr val="bg1"/>
                          </a:solidFill>
                          <a:effectLst/>
                        </a:rPr>
                        <a:t>retain 20% carried interest through 1st well</a:t>
                      </a:r>
                      <a:endParaRPr lang="en-US"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548BC0"/>
                    </a:solidFill>
                  </a:tcPr>
                </a:tc>
                <a:extLst>
                  <a:ext uri="{0D108BD9-81ED-4DB2-BD59-A6C34878D82A}">
                    <a16:rowId xmlns:a16="http://schemas.microsoft.com/office/drawing/2014/main" val="517148082"/>
                  </a:ext>
                </a:extLst>
              </a:tr>
              <a:tr h="76364">
                <a:tc>
                  <a:txBody>
                    <a:bodyPr/>
                    <a:lstStyle/>
                    <a:p>
                      <a:pPr algn="l" fontAlgn="b"/>
                      <a:r>
                        <a:rPr lang="en-AU" sz="1300" b="1" i="1" u="none" strike="noStrike" dirty="0">
                          <a:solidFill>
                            <a:schemeClr val="bg1"/>
                          </a:solidFill>
                          <a:effectLst/>
                        </a:rPr>
                        <a:t>Carry Terms</a:t>
                      </a:r>
                      <a:endParaRPr lang="en-AU" sz="1300" b="1" i="1" u="none" strike="noStrike" dirty="0">
                        <a:solidFill>
                          <a:schemeClr val="bg1"/>
                        </a:solidFill>
                        <a:effectLst/>
                        <a:latin typeface="Calibri" panose="020F0502020204030204" pitchFamily="34" charset="0"/>
                      </a:endParaRPr>
                    </a:p>
                  </a:txBody>
                  <a:tcPr marL="5688" marR="5688" marT="568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34E72"/>
                    </a:solidFill>
                  </a:tcPr>
                </a:tc>
                <a:tc>
                  <a:txBody>
                    <a:bodyPr/>
                    <a:lstStyle/>
                    <a:p>
                      <a:pPr algn="l" fontAlgn="b"/>
                      <a:r>
                        <a:rPr lang="en-US" sz="1300" u="none" strike="noStrike" dirty="0">
                          <a:solidFill>
                            <a:schemeClr val="bg1"/>
                          </a:solidFill>
                          <a:effectLst/>
                        </a:rPr>
                        <a:t>Pay 100% of min 5,000 km</a:t>
                      </a:r>
                      <a:r>
                        <a:rPr lang="en-US" sz="1300" u="none" strike="noStrike" baseline="30000" dirty="0">
                          <a:solidFill>
                            <a:schemeClr val="bg1"/>
                          </a:solidFill>
                          <a:effectLst/>
                        </a:rPr>
                        <a:t>2</a:t>
                      </a:r>
                      <a:r>
                        <a:rPr lang="en-US" sz="1300" u="none" strike="noStrike" dirty="0">
                          <a:solidFill>
                            <a:schemeClr val="bg1"/>
                          </a:solidFill>
                          <a:effectLst/>
                        </a:rPr>
                        <a:t> 3D ($US35mm)</a:t>
                      </a:r>
                    </a:p>
                    <a:p>
                      <a:pPr marL="0" marR="0" lvl="0" indent="0" algn="l" defTabSz="914400" rtl="0" eaLnBrk="1" fontAlgn="b" latinLnBrk="0" hangingPunct="1">
                        <a:lnSpc>
                          <a:spcPct val="100000"/>
                        </a:lnSpc>
                        <a:spcBef>
                          <a:spcPts val="0"/>
                        </a:spcBef>
                        <a:spcAft>
                          <a:spcPts val="0"/>
                        </a:spcAft>
                        <a:buClrTx/>
                        <a:buSzTx/>
                        <a:buFontTx/>
                        <a:buNone/>
                        <a:tabLst/>
                        <a:defRPr/>
                      </a:pPr>
                      <a:r>
                        <a:rPr lang="en-US" sz="1300" u="none" strike="noStrike" dirty="0">
                          <a:solidFill>
                            <a:schemeClr val="bg1"/>
                          </a:solidFill>
                          <a:effectLst/>
                        </a:rPr>
                        <a:t>Optional full carry on 1st Well – 180 days after seismic </a:t>
                      </a:r>
                      <a:br>
                        <a:rPr lang="en-US" sz="1300" u="none" strike="noStrike" dirty="0">
                          <a:solidFill>
                            <a:schemeClr val="bg1"/>
                          </a:solidFill>
                          <a:effectLst/>
                        </a:rPr>
                      </a:br>
                      <a:r>
                        <a:rPr lang="en-US" sz="1300" u="none" strike="noStrike" dirty="0">
                          <a:solidFill>
                            <a:schemeClr val="bg1"/>
                          </a:solidFill>
                          <a:effectLst/>
                        </a:rPr>
                        <a:t>receipt to exercise</a:t>
                      </a:r>
                      <a:endParaRPr lang="en-US" sz="1300" b="0" i="0" u="none" strike="noStrike" dirty="0">
                        <a:solidFill>
                          <a:schemeClr val="bg1"/>
                        </a:solidFill>
                        <a:effectLst/>
                        <a:latin typeface="Calibri" panose="020F050202020403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AU" sz="1300" u="none" strike="noStrike" dirty="0">
                          <a:solidFill>
                            <a:schemeClr val="bg1"/>
                          </a:solidFill>
                          <a:effectLst/>
                        </a:rPr>
                        <a:t>Up to US$4m cash (U$S1.5m upfront)</a:t>
                      </a:r>
                      <a:endParaRPr lang="en-AU" sz="1300" b="0" i="0" u="none" strike="noStrike" dirty="0">
                        <a:solidFill>
                          <a:schemeClr val="bg1"/>
                        </a:solidFill>
                        <a:effectLst/>
                        <a:latin typeface="Calibri" panose="020F0502020204030204" pitchFamily="34" charset="0"/>
                      </a:endParaRPr>
                    </a:p>
                  </a:txBody>
                  <a:tcPr marL="5688" marR="5688" marT="5688" marB="0" anchor="ct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34E72"/>
                    </a:solidFill>
                  </a:tcPr>
                </a:tc>
                <a:tc>
                  <a:txBody>
                    <a:bodyPr/>
                    <a:lstStyle/>
                    <a:p>
                      <a:pPr algn="l" fontAlgn="b"/>
                      <a:endParaRPr lang="en-AU" sz="1300" b="0" i="0" u="none" strike="noStrike" dirty="0">
                        <a:solidFill>
                          <a:schemeClr val="bg1"/>
                        </a:solidFill>
                        <a:effectLst/>
                        <a:latin typeface="Calibri" panose="020F0502020204030204" pitchFamily="34" charset="0"/>
                      </a:endParaRPr>
                    </a:p>
                  </a:txBody>
                  <a:tcPr marL="5688" marR="5688" marT="5688" marB="0" anchor="ct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548BC0"/>
                    </a:solidFill>
                  </a:tcPr>
                </a:tc>
                <a:extLst>
                  <a:ext uri="{0D108BD9-81ED-4DB2-BD59-A6C34878D82A}">
                    <a16:rowId xmlns:a16="http://schemas.microsoft.com/office/drawing/2014/main" val="2283463492"/>
                  </a:ext>
                </a:extLst>
              </a:tr>
            </a:tbl>
          </a:graphicData>
        </a:graphic>
      </p:graphicFrame>
      <p:sp>
        <p:nvSpPr>
          <p:cNvPr id="5" name="TextBox 4">
            <a:extLst>
              <a:ext uri="{FF2B5EF4-FFF2-40B4-BE49-F238E27FC236}">
                <a16:creationId xmlns:a16="http://schemas.microsoft.com/office/drawing/2014/main" id="{BC03DD4A-097B-F1F2-4632-01660E04EC14}"/>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117129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6BDF3F-217E-BBE5-79BF-D68F4C6444B9}"/>
              </a:ext>
            </a:extLst>
          </p:cNvPr>
          <p:cNvSpPr>
            <a:spLocks noGrp="1"/>
          </p:cNvSpPr>
          <p:nvPr>
            <p:ph type="title"/>
          </p:nvPr>
        </p:nvSpPr>
        <p:spPr>
          <a:xfrm>
            <a:off x="172085" y="214254"/>
            <a:ext cx="10726517" cy="399981"/>
          </a:xfrm>
        </p:spPr>
        <p:txBody>
          <a:bodyPr/>
          <a:lstStyle/>
          <a:p>
            <a:r>
              <a:rPr lang="en-GB" sz="2800" dirty="0">
                <a:latin typeface="+mn-lt"/>
              </a:rPr>
              <a:t>APPENDIX:  AVO ATTRIBUTE ANALYSIS PRIMER</a:t>
            </a:r>
          </a:p>
        </p:txBody>
      </p:sp>
      <p:sp>
        <p:nvSpPr>
          <p:cNvPr id="63" name="TextBox 62">
            <a:extLst>
              <a:ext uri="{FF2B5EF4-FFF2-40B4-BE49-F238E27FC236}">
                <a16:creationId xmlns:a16="http://schemas.microsoft.com/office/drawing/2014/main" id="{AE5D42CB-81EB-F984-5206-BDEE026F9F9A}"/>
              </a:ext>
            </a:extLst>
          </p:cNvPr>
          <p:cNvSpPr txBox="1"/>
          <p:nvPr/>
        </p:nvSpPr>
        <p:spPr>
          <a:xfrm>
            <a:off x="173265" y="954167"/>
            <a:ext cx="11713491" cy="1569660"/>
          </a:xfrm>
          <a:prstGeom prst="rect">
            <a:avLst/>
          </a:prstGeom>
          <a:noFill/>
        </p:spPr>
        <p:txBody>
          <a:bodyPr wrap="square">
            <a:spAutoFit/>
          </a:bodyPr>
          <a:lstStyle/>
          <a:p>
            <a:pPr marL="285750" indent="-285750">
              <a:buFont typeface="Arial" panose="020B0604020202020204" pitchFamily="34" charset="0"/>
              <a:buChar char="•"/>
            </a:pPr>
            <a:r>
              <a:rPr lang="en-AU" sz="1600" dirty="0">
                <a:solidFill>
                  <a:schemeClr val="bg1"/>
                </a:solidFill>
              </a:rPr>
              <a:t>Amplitude Variation with Offset (AVO) analysis is the comparison of seismic amplitude brightness from the Near Angle (0-15) stacks to those recorded further offset, being the Far Angles (30-35) and </a:t>
            </a:r>
            <a:r>
              <a:rPr lang="en-AU" sz="1600" dirty="0" err="1">
                <a:solidFill>
                  <a:schemeClr val="bg1"/>
                </a:solidFill>
              </a:rPr>
              <a:t>UltraFar</a:t>
            </a:r>
            <a:r>
              <a:rPr lang="en-AU" sz="1600" dirty="0">
                <a:solidFill>
                  <a:schemeClr val="bg1"/>
                </a:solidFill>
              </a:rPr>
              <a:t> (35-45) stacks</a:t>
            </a:r>
          </a:p>
          <a:p>
            <a:pPr marL="285750" indent="-285750">
              <a:buFont typeface="Arial" panose="020B0604020202020204" pitchFamily="34" charset="0"/>
              <a:buChar char="•"/>
            </a:pPr>
            <a:r>
              <a:rPr lang="en-AU" sz="1600" dirty="0">
                <a:solidFill>
                  <a:schemeClr val="bg1"/>
                </a:solidFill>
              </a:rPr>
              <a:t>This specialist technique is increasingly used in the industry as a tool to guide 3D seismic selection and de-risk prospects pre-drill, because AVO anomalies can be predictive of the presence of reservoir (sand vs shale) and potential hydrocarbons / fluids in reservoir</a:t>
            </a:r>
          </a:p>
          <a:p>
            <a:pPr marL="285750" indent="-285750">
              <a:buFont typeface="Arial" panose="020B0604020202020204" pitchFamily="34" charset="0"/>
              <a:buChar char="•"/>
            </a:pPr>
            <a:r>
              <a:rPr lang="en-AU" sz="1600" dirty="0">
                <a:solidFill>
                  <a:schemeClr val="bg1"/>
                </a:solidFill>
              </a:rPr>
              <a:t>When evident, identified AVO anomalies are ascribed a class derived from the type of the AVO response</a:t>
            </a:r>
          </a:p>
          <a:p>
            <a:pPr marL="285750" indent="-285750">
              <a:buFont typeface="Arial" panose="020B0604020202020204" pitchFamily="34" charset="0"/>
              <a:buChar char="•"/>
            </a:pPr>
            <a:r>
              <a:rPr lang="en-AU" sz="1600" dirty="0">
                <a:solidFill>
                  <a:schemeClr val="bg1"/>
                </a:solidFill>
              </a:rPr>
              <a:t>I</a:t>
            </a:r>
            <a:r>
              <a:rPr lang="en-AU" sz="1600" b="1" dirty="0">
                <a:solidFill>
                  <a:schemeClr val="bg1"/>
                </a:solidFill>
              </a:rPr>
              <a:t>n general terms, Class II / Class III anomalies are considered to represent porous sands with a potential occurrence of hydrocarbons</a:t>
            </a:r>
          </a:p>
        </p:txBody>
      </p:sp>
      <p:pic>
        <p:nvPicPr>
          <p:cNvPr id="3" name="Picture 2">
            <a:extLst>
              <a:ext uri="{FF2B5EF4-FFF2-40B4-BE49-F238E27FC236}">
                <a16:creationId xmlns:a16="http://schemas.microsoft.com/office/drawing/2014/main" id="{650D6DD9-BCFD-A20B-380A-3FE27CAA2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1998" y="2770049"/>
            <a:ext cx="8611565" cy="3456317"/>
          </a:xfrm>
          <a:prstGeom prst="rect">
            <a:avLst/>
          </a:prstGeom>
        </p:spPr>
      </p:pic>
      <p:sp>
        <p:nvSpPr>
          <p:cNvPr id="2" name="TextBox 1">
            <a:extLst>
              <a:ext uri="{FF2B5EF4-FFF2-40B4-BE49-F238E27FC236}">
                <a16:creationId xmlns:a16="http://schemas.microsoft.com/office/drawing/2014/main" id="{D4419FDE-4F38-1117-74C2-C7FDC7717E86}"/>
              </a:ext>
            </a:extLst>
          </p:cNvPr>
          <p:cNvSpPr txBox="1"/>
          <p:nvPr/>
        </p:nvSpPr>
        <p:spPr>
          <a:xfrm>
            <a:off x="8457053" y="6218672"/>
            <a:ext cx="3734947" cy="253916"/>
          </a:xfrm>
          <a:prstGeom prst="rect">
            <a:avLst/>
          </a:prstGeom>
          <a:noFill/>
        </p:spPr>
        <p:txBody>
          <a:bodyPr wrap="square">
            <a:spAutoFit/>
          </a:bodyPr>
          <a:lstStyle/>
          <a:p>
            <a:r>
              <a:rPr lang="en-US" sz="1050" spc="-23" dirty="0">
                <a:solidFill>
                  <a:schemeClr val="bg1"/>
                </a:solidFill>
              </a:rPr>
              <a:t>Source: LEAN </a:t>
            </a:r>
            <a:r>
              <a:rPr lang="en-US" sz="1050" spc="-23" dirty="0" err="1">
                <a:solidFill>
                  <a:schemeClr val="bg1"/>
                </a:solidFill>
              </a:rPr>
              <a:t>Geosolutions</a:t>
            </a:r>
            <a:endParaRPr lang="en-US" sz="1050" spc="-23" dirty="0">
              <a:solidFill>
                <a:schemeClr val="bg1"/>
              </a:solidFill>
            </a:endParaRPr>
          </a:p>
        </p:txBody>
      </p:sp>
      <p:sp>
        <p:nvSpPr>
          <p:cNvPr id="6" name="TextBox 5">
            <a:extLst>
              <a:ext uri="{FF2B5EF4-FFF2-40B4-BE49-F238E27FC236}">
                <a16:creationId xmlns:a16="http://schemas.microsoft.com/office/drawing/2014/main" id="{02569BBC-EA8E-3EA2-D8D3-743CDECB8919}"/>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1039019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9DBB-6BCC-4185-B340-86A3F43C8D6D}"/>
              </a:ext>
            </a:extLst>
          </p:cNvPr>
          <p:cNvSpPr>
            <a:spLocks noGrp="1"/>
          </p:cNvSpPr>
          <p:nvPr>
            <p:ph type="title"/>
          </p:nvPr>
        </p:nvSpPr>
        <p:spPr>
          <a:xfrm>
            <a:off x="448960" y="339833"/>
            <a:ext cx="8943094" cy="399981"/>
          </a:xfrm>
        </p:spPr>
        <p:txBody>
          <a:bodyPr/>
          <a:lstStyle/>
          <a:p>
            <a:r>
              <a:rPr lang="en-GB" sz="2800" dirty="0">
                <a:latin typeface="+mn-lt"/>
              </a:rPr>
              <a:t>Competent Person Statement</a:t>
            </a:r>
          </a:p>
        </p:txBody>
      </p:sp>
      <p:sp>
        <p:nvSpPr>
          <p:cNvPr id="4" name="Rectangle 3">
            <a:extLst>
              <a:ext uri="{FF2B5EF4-FFF2-40B4-BE49-F238E27FC236}">
                <a16:creationId xmlns:a16="http://schemas.microsoft.com/office/drawing/2014/main" id="{D1BBBA8F-DDAC-468A-91FD-97352CE4FB03}"/>
              </a:ext>
            </a:extLst>
          </p:cNvPr>
          <p:cNvSpPr/>
          <p:nvPr/>
        </p:nvSpPr>
        <p:spPr>
          <a:xfrm>
            <a:off x="448958" y="1563002"/>
            <a:ext cx="11438241" cy="2998257"/>
          </a:xfrm>
          <a:prstGeom prst="rect">
            <a:avLst/>
          </a:prstGeom>
        </p:spPr>
        <p:txBody>
          <a:bodyPr wrap="square" lIns="0" tIns="0" rIns="0" bIns="0">
            <a:spAutoFit/>
          </a:bodyPr>
          <a:lstStyle/>
          <a:p>
            <a:pPr>
              <a:spcBef>
                <a:spcPts val="200"/>
              </a:spcBef>
              <a:spcAft>
                <a:spcPts val="300"/>
              </a:spcAft>
            </a:pPr>
            <a:r>
              <a:rPr lang="en-US" sz="1600" spc="-10" dirty="0">
                <a:solidFill>
                  <a:schemeClr val="bg1"/>
                </a:solidFill>
                <a:ea typeface="Noto Sans" panose="020B0502040504020204" pitchFamily="34" charset="0"/>
                <a:cs typeface="Noto Sans" panose="020B0502040504020204" pitchFamily="34" charset="0"/>
              </a:rPr>
              <a:t>Technical work referred to in this presentation has been undertaken by various independent third-party specialist advisors, as indicated.</a:t>
            </a:r>
          </a:p>
          <a:p>
            <a:pPr>
              <a:spcBef>
                <a:spcPts val="200"/>
              </a:spcBef>
              <a:spcAft>
                <a:spcPts val="300"/>
              </a:spcAft>
            </a:pPr>
            <a:endParaRPr lang="en-US" sz="1600" spc="-10" dirty="0">
              <a:solidFill>
                <a:schemeClr val="bg1"/>
              </a:solidFill>
              <a:ea typeface="Noto Sans" panose="020B0502040504020204" pitchFamily="34" charset="0"/>
              <a:cs typeface="Noto Sans" panose="020B0502040504020204" pitchFamily="34" charset="0"/>
            </a:endParaRPr>
          </a:p>
          <a:p>
            <a:pPr>
              <a:spcBef>
                <a:spcPts val="200"/>
              </a:spcBef>
              <a:spcAft>
                <a:spcPts val="300"/>
              </a:spcAft>
            </a:pPr>
            <a:r>
              <a:rPr lang="en-US" sz="1600" spc="-10" dirty="0">
                <a:solidFill>
                  <a:schemeClr val="bg1"/>
                </a:solidFill>
                <a:ea typeface="Noto Sans" panose="020B0502040504020204" pitchFamily="34" charset="0"/>
                <a:cs typeface="Noto Sans" panose="020B0502040504020204" pitchFamily="34" charset="0"/>
              </a:rPr>
              <a:t>This technical work has been overseen by</a:t>
            </a:r>
            <a:r>
              <a:rPr lang="en-US" sz="1600" b="0" i="0" dirty="0">
                <a:solidFill>
                  <a:schemeClr val="bg1"/>
                </a:solidFill>
                <a:effectLst/>
                <a:ea typeface="Noto Sans" panose="020B0502040504020204" pitchFamily="34" charset="0"/>
                <a:cs typeface="Noto Sans" panose="020B0502040504020204" pitchFamily="34" charset="0"/>
              </a:rPr>
              <a:t> Mr. Randolph Hiscock the Company's New Business Director and Uruguay Managing Director.</a:t>
            </a:r>
          </a:p>
          <a:p>
            <a:pPr>
              <a:spcBef>
                <a:spcPts val="200"/>
              </a:spcBef>
              <a:spcAft>
                <a:spcPts val="300"/>
              </a:spcAft>
            </a:pPr>
            <a:endParaRPr lang="en-US" sz="1600" spc="-10" dirty="0">
              <a:solidFill>
                <a:schemeClr val="bg1"/>
              </a:solidFill>
              <a:ea typeface="Noto Sans" panose="020B0502040504020204" pitchFamily="34" charset="0"/>
              <a:cs typeface="Noto Sans" panose="020B0502040504020204" pitchFamily="34" charset="0"/>
            </a:endParaRPr>
          </a:p>
          <a:p>
            <a:r>
              <a:rPr lang="en-US" sz="1600" b="0" i="0" dirty="0">
                <a:solidFill>
                  <a:schemeClr val="bg1"/>
                </a:solidFill>
                <a:effectLst/>
                <a:ea typeface="Noto Sans" panose="020B0502040504020204" pitchFamily="34" charset="0"/>
                <a:cs typeface="Noto Sans" panose="020B0502040504020204" pitchFamily="34" charset="0"/>
              </a:rPr>
              <a:t>In accordance with the AIM Note for Mining and Oil &amp; Gas Companies, CEG discloses that Mr. Randolph Hiscock is the qualified person who has reviewed the technical information contained in this presentation. He has a Masters in Science (Geology) and is a member of the AAPG &amp; PESGB, and has over 35 years' experience in the oil and gas industry.  Randolph Hiscock consents to the inclusion of the information in the form and context in which it appears.</a:t>
            </a:r>
          </a:p>
          <a:p>
            <a:pPr algn="just">
              <a:spcBef>
                <a:spcPts val="600"/>
              </a:spcBef>
              <a:spcAft>
                <a:spcPts val="600"/>
              </a:spcAft>
            </a:pPr>
            <a:r>
              <a:rPr lang="en-US" sz="1800" b="1" i="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 </a:t>
            </a:r>
            <a:endParaRPr lang="en-US" sz="1800" b="0" i="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a:p>
            <a:pPr algn="just">
              <a:spcBef>
                <a:spcPts val="200"/>
              </a:spcBef>
              <a:spcAft>
                <a:spcPts val="300"/>
              </a:spcAft>
            </a:pPr>
            <a:endPar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algn="just">
              <a:spcBef>
                <a:spcPts val="200"/>
              </a:spcBef>
              <a:spcAft>
                <a:spcPts val="300"/>
              </a:spcAft>
            </a:pPr>
            <a:endParaRPr lang="en-US" sz="900" spc="-1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436C4694-87AB-4097-D1DF-7D57B464124F}"/>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402743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385D-EA0B-DD63-2D38-C1A6E23EB4FB}"/>
              </a:ext>
            </a:extLst>
          </p:cNvPr>
          <p:cNvSpPr>
            <a:spLocks noGrp="1"/>
          </p:cNvSpPr>
          <p:nvPr>
            <p:ph type="title"/>
          </p:nvPr>
        </p:nvSpPr>
        <p:spPr>
          <a:xfrm>
            <a:off x="387691" y="339833"/>
            <a:ext cx="8943094" cy="399981"/>
          </a:xfrm>
        </p:spPr>
        <p:txBody>
          <a:bodyPr/>
          <a:lstStyle/>
          <a:p>
            <a:r>
              <a:rPr lang="en-AU" sz="2800" dirty="0">
                <a:latin typeface="+mn-lt"/>
              </a:rPr>
              <a:t>URUGUAY AREA OFF-1: UPDATE HIGHLIGHTS</a:t>
            </a:r>
          </a:p>
        </p:txBody>
      </p:sp>
      <p:sp>
        <p:nvSpPr>
          <p:cNvPr id="4" name="TextBox 3">
            <a:extLst>
              <a:ext uri="{FF2B5EF4-FFF2-40B4-BE49-F238E27FC236}">
                <a16:creationId xmlns:a16="http://schemas.microsoft.com/office/drawing/2014/main" id="{8F019514-5C34-C450-F8D6-AE4E1C09F350}"/>
              </a:ext>
            </a:extLst>
          </p:cNvPr>
          <p:cNvSpPr txBox="1"/>
          <p:nvPr/>
        </p:nvSpPr>
        <p:spPr>
          <a:xfrm>
            <a:off x="387691" y="984278"/>
            <a:ext cx="11904482" cy="5755422"/>
          </a:xfrm>
          <a:prstGeom prst="rect">
            <a:avLst/>
          </a:prstGeom>
          <a:noFill/>
        </p:spPr>
        <p:txBody>
          <a:bodyPr wrap="square" rtlCol="0">
            <a:spAutoFit/>
          </a:bodyPr>
          <a:lstStyle/>
          <a:p>
            <a:r>
              <a:rPr lang="en-US" sz="1600" b="1" dirty="0">
                <a:solidFill>
                  <a:schemeClr val="bg1"/>
                </a:solidFill>
              </a:rPr>
              <a:t>CEG’s 2023 geotechnical work program has identified / confirmed multiple independent plays and prospects on AREA OFF-1</a:t>
            </a:r>
          </a:p>
          <a:p>
            <a:endParaRPr lang="en-US" sz="1600" b="1" dirty="0">
              <a:solidFill>
                <a:schemeClr val="bg1"/>
              </a:solidFill>
            </a:endParaRPr>
          </a:p>
          <a:p>
            <a:pPr marL="171450" indent="-171450">
              <a:buFont typeface="Arial" panose="020B0604020202020204" pitchFamily="34" charset="0"/>
              <a:buChar char="•"/>
            </a:pPr>
            <a:r>
              <a:rPr lang="en-US" sz="1600" b="1" dirty="0">
                <a:solidFill>
                  <a:schemeClr val="bg1"/>
                </a:solidFill>
              </a:rPr>
              <a:t>Two material Cretaceous stratigraphic plays – prospects are named “Teru Teru” and “</a:t>
            </a:r>
            <a:r>
              <a:rPr lang="en-US" sz="1600" b="1" dirty="0" err="1">
                <a:solidFill>
                  <a:schemeClr val="bg1"/>
                </a:solidFill>
              </a:rPr>
              <a:t>Anapero</a:t>
            </a:r>
            <a:r>
              <a:rPr lang="en-US" sz="1600" b="1" dirty="0">
                <a:solidFill>
                  <a:schemeClr val="bg1"/>
                </a:solidFill>
              </a:rPr>
              <a:t>”</a:t>
            </a:r>
          </a:p>
          <a:p>
            <a:pPr marL="628650" lvl="1" indent="-171450">
              <a:buFont typeface="Arial" panose="020B0604020202020204" pitchFamily="34" charset="0"/>
              <a:buChar char="•"/>
            </a:pPr>
            <a:r>
              <a:rPr lang="en-US" sz="1600" dirty="0">
                <a:solidFill>
                  <a:schemeClr val="bg1"/>
                </a:solidFill>
              </a:rPr>
              <a:t>Cretaceous shelf margin turbidites, each &gt; 400 km</a:t>
            </a:r>
            <a:r>
              <a:rPr lang="en-US" sz="1600" baseline="30000" dirty="0">
                <a:solidFill>
                  <a:schemeClr val="bg1"/>
                </a:solidFill>
              </a:rPr>
              <a:t>2</a:t>
            </a:r>
            <a:r>
              <a:rPr lang="en-US" sz="1600" dirty="0">
                <a:solidFill>
                  <a:schemeClr val="bg1"/>
                </a:solidFill>
              </a:rPr>
              <a:t> </a:t>
            </a:r>
          </a:p>
          <a:p>
            <a:pPr marL="628650" lvl="1" indent="-171450">
              <a:buFont typeface="Arial" panose="020B0604020202020204" pitchFamily="34" charset="0"/>
              <a:buChar char="•"/>
            </a:pPr>
            <a:r>
              <a:rPr lang="en-US" sz="1600" dirty="0">
                <a:solidFill>
                  <a:schemeClr val="bg1"/>
                </a:solidFill>
              </a:rPr>
              <a:t>AVO supported, located in ~ 750m water depth and with a reservoir depth of ~ 4,000 meters</a:t>
            </a:r>
          </a:p>
          <a:p>
            <a:pPr marL="628650" lvl="1" indent="-171450">
              <a:buFont typeface="Arial" panose="020B0604020202020204" pitchFamily="34" charset="0"/>
              <a:buChar char="•"/>
            </a:pPr>
            <a:r>
              <a:rPr lang="en-US" sz="1600" dirty="0">
                <a:solidFill>
                  <a:schemeClr val="bg1"/>
                </a:solidFill>
              </a:rPr>
              <a:t>Analogous petroleum system and reservoir age to Namibian ultra-deepwater discoveries</a:t>
            </a:r>
          </a:p>
          <a:p>
            <a:pPr marL="628650" lvl="1" indent="-171450">
              <a:buFont typeface="Arial" panose="020B0604020202020204" pitchFamily="34" charset="0"/>
              <a:buChar char="•"/>
            </a:pPr>
            <a:r>
              <a:rPr lang="en-US" sz="1600" dirty="0">
                <a:solidFill>
                  <a:schemeClr val="bg1"/>
                </a:solidFill>
              </a:rPr>
              <a:t>Estimated EUR of &gt;500 MMBOE per prospect (subject to final volumetric determination)</a:t>
            </a:r>
          </a:p>
          <a:p>
            <a:pPr marL="171450" indent="-171450">
              <a:buFont typeface="Arial" panose="020B0604020202020204" pitchFamily="34" charset="0"/>
              <a:buChar char="•"/>
            </a:pPr>
            <a:endParaRPr lang="en-US" sz="1600" dirty="0">
              <a:solidFill>
                <a:schemeClr val="bg1"/>
              </a:solidFill>
            </a:endParaRPr>
          </a:p>
          <a:p>
            <a:pPr marL="171450" indent="-171450">
              <a:buFont typeface="Arial" panose="020B0604020202020204" pitchFamily="34" charset="0"/>
              <a:buChar char="•"/>
            </a:pPr>
            <a:r>
              <a:rPr lang="en-US" sz="1600" b="1" dirty="0">
                <a:solidFill>
                  <a:schemeClr val="bg1"/>
                </a:solidFill>
              </a:rPr>
              <a:t>Early Cretaceous stratigraphic play – prospect is named “</a:t>
            </a:r>
            <a:r>
              <a:rPr lang="en-US" sz="1600" b="1" dirty="0" err="1">
                <a:solidFill>
                  <a:schemeClr val="bg1"/>
                </a:solidFill>
              </a:rPr>
              <a:t>Lenteja</a:t>
            </a:r>
            <a:r>
              <a:rPr lang="en-US" sz="1600" b="1" dirty="0">
                <a:solidFill>
                  <a:schemeClr val="bg1"/>
                </a:solidFill>
              </a:rPr>
              <a:t>”</a:t>
            </a:r>
          </a:p>
          <a:p>
            <a:pPr marL="628650" lvl="1" indent="-171450">
              <a:buFont typeface="Arial" panose="020B0604020202020204" pitchFamily="34" charset="0"/>
              <a:buChar char="•"/>
            </a:pPr>
            <a:r>
              <a:rPr lang="en-US" sz="1600" dirty="0">
                <a:solidFill>
                  <a:schemeClr val="bg1"/>
                </a:solidFill>
              </a:rPr>
              <a:t>Syn-rift alluvial fan, well defined from 2023 reprocessed 2D, &gt; 400 km</a:t>
            </a:r>
            <a:r>
              <a:rPr lang="en-US" sz="1600" baseline="30000" dirty="0">
                <a:solidFill>
                  <a:schemeClr val="bg1"/>
                </a:solidFill>
              </a:rPr>
              <a:t>2</a:t>
            </a:r>
            <a:r>
              <a:rPr lang="en-US" sz="1600" dirty="0">
                <a:solidFill>
                  <a:schemeClr val="bg1"/>
                </a:solidFill>
              </a:rPr>
              <a:t> </a:t>
            </a:r>
          </a:p>
          <a:p>
            <a:pPr marL="628650" lvl="1" indent="-171450">
              <a:buFont typeface="Arial" panose="020B0604020202020204" pitchFamily="34" charset="0"/>
              <a:buChar char="•"/>
            </a:pPr>
            <a:r>
              <a:rPr lang="en-US" sz="1600" dirty="0">
                <a:solidFill>
                  <a:schemeClr val="bg1"/>
                </a:solidFill>
              </a:rPr>
              <a:t>Analogous to proven legacy shelf discoveries in Namibia and South Africa</a:t>
            </a:r>
          </a:p>
          <a:p>
            <a:pPr marL="628650" lvl="1" indent="-171450">
              <a:buFont typeface="Arial" panose="020B0604020202020204" pitchFamily="34" charset="0"/>
              <a:buChar char="•"/>
            </a:pPr>
            <a:r>
              <a:rPr lang="en-US" sz="1600" dirty="0">
                <a:solidFill>
                  <a:schemeClr val="bg1"/>
                </a:solidFill>
              </a:rPr>
              <a:t>Large stratigraphic trap in 85 meters water depth</a:t>
            </a:r>
          </a:p>
          <a:p>
            <a:pPr marL="628650" lvl="1" indent="-171450">
              <a:buFont typeface="Arial" panose="020B0604020202020204" pitchFamily="34" charset="0"/>
              <a:buChar char="•"/>
            </a:pPr>
            <a:r>
              <a:rPr lang="en-US" sz="1600" dirty="0">
                <a:solidFill>
                  <a:schemeClr val="bg1"/>
                </a:solidFill>
              </a:rPr>
              <a:t>Estimated EUR of ~ 500 MMBOE (subject to final volumetric determination)</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b="1" dirty="0">
                <a:solidFill>
                  <a:schemeClr val="bg1"/>
                </a:solidFill>
              </a:rPr>
              <a:t>Plays identified from reprocessed 2D seismic have been corroborated by extensive additional technical de-risking work, including:</a:t>
            </a:r>
          </a:p>
          <a:p>
            <a:pPr marL="628650" lvl="1" indent="-171450">
              <a:buFont typeface="Arial" panose="020B0604020202020204" pitchFamily="34" charset="0"/>
              <a:buChar char="•"/>
            </a:pPr>
            <a:r>
              <a:rPr lang="en-US" sz="1600" dirty="0">
                <a:solidFill>
                  <a:schemeClr val="bg1"/>
                </a:solidFill>
              </a:rPr>
              <a:t>Seismic - AVO attribute analysis (Amplitude Variation with Offset)</a:t>
            </a:r>
          </a:p>
          <a:p>
            <a:pPr marL="628650" lvl="1" indent="-171450">
              <a:buFont typeface="Arial" panose="020B0604020202020204" pitchFamily="34" charset="0"/>
              <a:buChar char="•"/>
            </a:pPr>
            <a:r>
              <a:rPr lang="en-US" sz="1600" dirty="0">
                <a:solidFill>
                  <a:schemeClr val="bg1"/>
                </a:solidFill>
              </a:rPr>
              <a:t>Geochemistry seabed sampling</a:t>
            </a:r>
          </a:p>
          <a:p>
            <a:pPr marL="628650" lvl="1" indent="-171450">
              <a:buFont typeface="Arial" panose="020B0604020202020204" pitchFamily="34" charset="0"/>
              <a:buChar char="•"/>
            </a:pPr>
            <a:r>
              <a:rPr lang="en-US" sz="1600" dirty="0">
                <a:solidFill>
                  <a:schemeClr val="bg1"/>
                </a:solidFill>
              </a:rPr>
              <a:t>Satellite seep and slick imagery study</a:t>
            </a:r>
          </a:p>
          <a:p>
            <a:endParaRPr lang="en-US" sz="1600" dirty="0">
              <a:solidFill>
                <a:schemeClr val="bg1"/>
              </a:solidFill>
            </a:endParaRPr>
          </a:p>
          <a:p>
            <a:pPr marL="171450" indent="-171450">
              <a:buFont typeface="Arial" panose="020B0604020202020204" pitchFamily="34" charset="0"/>
              <a:buChar char="•"/>
            </a:pPr>
            <a:r>
              <a:rPr lang="en-US" sz="1600" b="1" dirty="0">
                <a:solidFill>
                  <a:schemeClr val="bg1"/>
                </a:solidFill>
              </a:rPr>
              <a:t>Commercial objective is to secure partner(s) to fast-track participation in a multi-client 3D acquisition</a:t>
            </a:r>
          </a:p>
          <a:p>
            <a:pPr marL="628650" lvl="1" indent="-171450">
              <a:buFont typeface="Arial" panose="020B0604020202020204" pitchFamily="34" charset="0"/>
              <a:buChar char="•"/>
            </a:pPr>
            <a:r>
              <a:rPr lang="en-US" sz="1600" dirty="0">
                <a:solidFill>
                  <a:schemeClr val="bg1"/>
                </a:solidFill>
              </a:rPr>
              <a:t>Farm-out dataset and virtual data room compiled; process to shortly be formally launched</a:t>
            </a:r>
          </a:p>
          <a:p>
            <a:endParaRPr lang="en-US" sz="1600" b="1" strike="sngStrike" dirty="0">
              <a:solidFill>
                <a:schemeClr val="bg1"/>
              </a:solidFill>
            </a:endParaRPr>
          </a:p>
          <a:p>
            <a:pPr marL="171450" indent="-171450">
              <a:buFont typeface="Arial" panose="020B0604020202020204" pitchFamily="34" charset="0"/>
              <a:buChar char="•"/>
            </a:pPr>
            <a:endParaRPr lang="en-US" sz="1600" dirty="0">
              <a:solidFill>
                <a:schemeClr val="bg1"/>
              </a:solidFill>
            </a:endParaRPr>
          </a:p>
        </p:txBody>
      </p:sp>
      <p:sp>
        <p:nvSpPr>
          <p:cNvPr id="5" name="TextBox 4">
            <a:extLst>
              <a:ext uri="{FF2B5EF4-FFF2-40B4-BE49-F238E27FC236}">
                <a16:creationId xmlns:a16="http://schemas.microsoft.com/office/drawing/2014/main" id="{9AA81A03-880B-2043-A6A0-1412AC8DD4A4}"/>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12868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4D40-6CD6-4226-66E7-ED52A2797489}"/>
              </a:ext>
            </a:extLst>
          </p:cNvPr>
          <p:cNvSpPr>
            <a:spLocks noGrp="1"/>
          </p:cNvSpPr>
          <p:nvPr>
            <p:ph type="title"/>
          </p:nvPr>
        </p:nvSpPr>
        <p:spPr>
          <a:xfrm>
            <a:off x="448960" y="3235464"/>
            <a:ext cx="6083920" cy="510781"/>
          </a:xfrm>
        </p:spPr>
        <p:txBody>
          <a:bodyPr/>
          <a:lstStyle/>
          <a:p>
            <a:r>
              <a:rPr lang="en-AU" sz="3600" dirty="0">
                <a:latin typeface="+mn-lt"/>
              </a:rPr>
              <a:t>AREA OFF-1 Overview</a:t>
            </a:r>
          </a:p>
        </p:txBody>
      </p:sp>
    </p:spTree>
    <p:extLst>
      <p:ext uri="{BB962C8B-B14F-4D97-AF65-F5344CB8AC3E}">
        <p14:creationId xmlns:p14="http://schemas.microsoft.com/office/powerpoint/2010/main" val="46101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BFA0A9-8544-45D5-BED3-5F0B48660FBA}"/>
              </a:ext>
            </a:extLst>
          </p:cNvPr>
          <p:cNvSpPr/>
          <p:nvPr/>
        </p:nvSpPr>
        <p:spPr>
          <a:xfrm>
            <a:off x="4751297" y="5141397"/>
            <a:ext cx="7171896" cy="1124932"/>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81C6EA0-7F2E-278B-46FE-7077D3DE6CEC}"/>
              </a:ext>
            </a:extLst>
          </p:cNvPr>
          <p:cNvSpPr/>
          <p:nvPr/>
        </p:nvSpPr>
        <p:spPr>
          <a:xfrm>
            <a:off x="4732141" y="3970154"/>
            <a:ext cx="7179273" cy="987101"/>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0382256-1B56-61A2-61F0-C0746216CC1D}"/>
              </a:ext>
            </a:extLst>
          </p:cNvPr>
          <p:cNvSpPr/>
          <p:nvPr/>
        </p:nvSpPr>
        <p:spPr>
          <a:xfrm>
            <a:off x="4743916" y="2385728"/>
            <a:ext cx="7179273" cy="1452964"/>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0CF56F9-62F2-C02F-643E-709528E28D35}"/>
              </a:ext>
            </a:extLst>
          </p:cNvPr>
          <p:cNvSpPr/>
          <p:nvPr/>
        </p:nvSpPr>
        <p:spPr>
          <a:xfrm>
            <a:off x="4715435" y="938525"/>
            <a:ext cx="7207757" cy="1271423"/>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EA6A7C34-7366-106C-1CEF-116EAA45A689}"/>
              </a:ext>
            </a:extLst>
          </p:cNvPr>
          <p:cNvSpPr>
            <a:spLocks noGrp="1"/>
          </p:cNvSpPr>
          <p:nvPr>
            <p:ph type="title"/>
          </p:nvPr>
        </p:nvSpPr>
        <p:spPr>
          <a:xfrm>
            <a:off x="448960" y="339833"/>
            <a:ext cx="8943094" cy="399981"/>
          </a:xfrm>
        </p:spPr>
        <p:txBody>
          <a:bodyPr/>
          <a:lstStyle/>
          <a:p>
            <a:r>
              <a:rPr lang="en-GB" sz="2800" dirty="0">
                <a:latin typeface="+mn-lt"/>
              </a:rPr>
              <a:t>URUGUAY AREA OFF-1: AT A GLANCE</a:t>
            </a:r>
          </a:p>
        </p:txBody>
      </p:sp>
      <p:pic>
        <p:nvPicPr>
          <p:cNvPr id="4" name="Picture 4">
            <a:extLst>
              <a:ext uri="{FF2B5EF4-FFF2-40B4-BE49-F238E27FC236}">
                <a16:creationId xmlns:a16="http://schemas.microsoft.com/office/drawing/2014/main" id="{04F7B1DA-A494-7F78-89A0-D8A241FD76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959" y="923364"/>
            <a:ext cx="4142535" cy="53429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B0931C4-8E0F-1345-8938-3FAF25C26C84}"/>
              </a:ext>
            </a:extLst>
          </p:cNvPr>
          <p:cNvSpPr/>
          <p:nvPr/>
        </p:nvSpPr>
        <p:spPr>
          <a:xfrm>
            <a:off x="4792956" y="7345468"/>
            <a:ext cx="5327827" cy="844669"/>
          </a:xfrm>
          <a:prstGeom prst="rect">
            <a:avLst/>
          </a:prstGeom>
          <a:gradFill flip="none" rotWithShape="1">
            <a:gsLst>
              <a:gs pos="0">
                <a:srgbClr val="006999">
                  <a:shade val="30000"/>
                  <a:satMod val="115000"/>
                </a:srgbClr>
              </a:gs>
              <a:gs pos="50000">
                <a:srgbClr val="006999">
                  <a:shade val="67500"/>
                  <a:satMod val="115000"/>
                </a:srgbClr>
              </a:gs>
              <a:gs pos="100000">
                <a:srgbClr val="006999">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8C9DD31-4D0E-EF1F-7697-3A93539AB9D8}"/>
              </a:ext>
            </a:extLst>
          </p:cNvPr>
          <p:cNvSpPr txBox="1"/>
          <p:nvPr/>
        </p:nvSpPr>
        <p:spPr>
          <a:xfrm>
            <a:off x="6444805" y="923364"/>
            <a:ext cx="5565458" cy="1292662"/>
          </a:xfrm>
          <a:prstGeom prst="rect">
            <a:avLst/>
          </a:prstGeom>
          <a:noFill/>
        </p:spPr>
        <p:txBody>
          <a:bodyPr wrap="square" rtlCol="0">
            <a:spAutoFit/>
          </a:bodyPr>
          <a:lstStyle/>
          <a:p>
            <a:pPr marL="171450" indent="-171450">
              <a:buFont typeface="Arial" panose="020B0604020202020204" pitchFamily="34" charset="0"/>
              <a:buChar char="•"/>
              <a:tabLst>
                <a:tab pos="1793875" algn="l"/>
              </a:tabLst>
            </a:pPr>
            <a:r>
              <a:rPr lang="en-US" sz="1300" dirty="0">
                <a:solidFill>
                  <a:schemeClr val="bg1"/>
                </a:solidFill>
              </a:rPr>
              <a:t>14,557 km² AREA OFF-1 </a:t>
            </a:r>
            <a:r>
              <a:rPr lang="en-US" sz="1300" dirty="0" err="1">
                <a:solidFill>
                  <a:schemeClr val="bg1"/>
                </a:solidFill>
              </a:rPr>
              <a:t>licence</a:t>
            </a:r>
            <a:r>
              <a:rPr lang="en-US" sz="1300" dirty="0">
                <a:solidFill>
                  <a:schemeClr val="bg1"/>
                </a:solidFill>
              </a:rPr>
              <a:t> area; </a:t>
            </a:r>
            <a:r>
              <a:rPr lang="en-US" sz="1300" b="1" dirty="0">
                <a:solidFill>
                  <a:schemeClr val="bg1"/>
                </a:solidFill>
              </a:rPr>
              <a:t>CEG has 100% working interest</a:t>
            </a:r>
          </a:p>
          <a:p>
            <a:pPr marL="171450" indent="-171450">
              <a:buFont typeface="Arial" panose="020B0604020202020204" pitchFamily="34" charset="0"/>
              <a:buChar char="•"/>
            </a:pPr>
            <a:r>
              <a:rPr lang="en-US" sz="1300" dirty="0">
                <a:solidFill>
                  <a:schemeClr val="bg1"/>
                </a:solidFill>
              </a:rPr>
              <a:t>~ 100 kms offshore in Punta del Este basin; </a:t>
            </a:r>
            <a:r>
              <a:rPr lang="en-US" sz="1300" spc="5" dirty="0">
                <a:solidFill>
                  <a:schemeClr val="bg1"/>
                </a:solidFill>
                <a:ea typeface="Noto Sans" panose="020B0502040504020204" pitchFamily="34" charset="0"/>
                <a:cs typeface="Noto Sans" panose="020B0502040504020204" pitchFamily="34" charset="0"/>
              </a:rPr>
              <a:t>underexplored area; only 3 historic wells in the basin that covers &gt;80,000 km², 2 wells drilled mid-70’s on AREA OFF-1, oil shows in both</a:t>
            </a:r>
            <a:endParaRPr lang="en-US" sz="1300" dirty="0">
              <a:solidFill>
                <a:schemeClr val="bg1"/>
              </a:solidFill>
            </a:endParaRPr>
          </a:p>
          <a:p>
            <a:pPr marL="171450" indent="-171450">
              <a:buFont typeface="Arial" panose="020B0604020202020204" pitchFamily="34" charset="0"/>
              <a:buChar char="•"/>
            </a:pPr>
            <a:r>
              <a:rPr lang="en-US" sz="1300" dirty="0">
                <a:solidFill>
                  <a:schemeClr val="bg1"/>
                </a:solidFill>
              </a:rPr>
              <a:t>Moderate water depth, prospects in 85-800m on shelf and continental margin (considerably shallower than ultra-deepwater Namibian discoveries) </a:t>
            </a:r>
          </a:p>
        </p:txBody>
      </p:sp>
      <p:sp>
        <p:nvSpPr>
          <p:cNvPr id="8" name="TextBox 7">
            <a:extLst>
              <a:ext uri="{FF2B5EF4-FFF2-40B4-BE49-F238E27FC236}">
                <a16:creationId xmlns:a16="http://schemas.microsoft.com/office/drawing/2014/main" id="{007AC20F-F67A-486F-6786-8F6EA19ED157}"/>
              </a:ext>
            </a:extLst>
          </p:cNvPr>
          <p:cNvSpPr txBox="1"/>
          <p:nvPr/>
        </p:nvSpPr>
        <p:spPr>
          <a:xfrm>
            <a:off x="6470695" y="5151823"/>
            <a:ext cx="5709006" cy="1277273"/>
          </a:xfrm>
          <a:prstGeom prst="rect">
            <a:avLst/>
          </a:prstGeom>
          <a:noFill/>
        </p:spPr>
        <p:txBody>
          <a:bodyPr wrap="square" rtlCol="0">
            <a:spAutoFit/>
          </a:bodyPr>
          <a:lstStyle/>
          <a:p>
            <a:pPr marL="171450" indent="-171450">
              <a:buFont typeface="Arial" panose="020B0604020202020204" pitchFamily="34" charset="0"/>
              <a:buChar char="•"/>
            </a:pPr>
            <a:r>
              <a:rPr lang="en-US" sz="1300" dirty="0">
                <a:solidFill>
                  <a:schemeClr val="bg1"/>
                </a:solidFill>
              </a:rPr>
              <a:t>Initial 4-year exploration period has low-cost work commitments, initial term commenced 25/8/2022; 30-year tenure (with potential 10-year extension)</a:t>
            </a:r>
          </a:p>
          <a:p>
            <a:pPr marL="172800" marR="4609" indent="-172800">
              <a:spcBef>
                <a:spcPct val="0"/>
              </a:spcBef>
              <a:buClr>
                <a:schemeClr val="bg1"/>
              </a:buClr>
              <a:buFont typeface="Arial" panose="020B0604020202020204" pitchFamily="34" charset="0"/>
              <a:buChar char="•"/>
            </a:pPr>
            <a:r>
              <a:rPr lang="en-AU" sz="1300" b="1" dirty="0">
                <a:solidFill>
                  <a:schemeClr val="bg1"/>
                </a:solidFill>
                <a:ea typeface="Noto Sans" panose="020B0502040504020204" pitchFamily="34" charset="0"/>
                <a:cs typeface="Noto Sans" panose="020B0502040504020204" pitchFamily="34" charset="0"/>
              </a:rPr>
              <a:t>Uruguay is the top ranked country in South America</a:t>
            </a:r>
            <a:r>
              <a:rPr lang="en-AU" sz="1300" dirty="0">
                <a:solidFill>
                  <a:schemeClr val="bg1"/>
                </a:solidFill>
                <a:ea typeface="Noto Sans" panose="020B0502040504020204" pitchFamily="34" charset="0"/>
                <a:cs typeface="Noto Sans" panose="020B0502040504020204" pitchFamily="34" charset="0"/>
              </a:rPr>
              <a:t> for political risk, social stability, control of corruption and rule of law</a:t>
            </a:r>
          </a:p>
          <a:p>
            <a:pPr marL="172800" marR="4609" indent="-172800">
              <a:spcBef>
                <a:spcPct val="0"/>
              </a:spcBef>
              <a:buClr>
                <a:schemeClr val="bg1"/>
              </a:buClr>
              <a:buFont typeface="Arial" panose="020B0604020202020204" pitchFamily="34" charset="0"/>
              <a:buChar char="•"/>
            </a:pPr>
            <a:r>
              <a:rPr lang="en-AU" sz="1300" b="1" i="0" kern="1200" dirty="0">
                <a:solidFill>
                  <a:schemeClr val="bg1"/>
                </a:solidFill>
                <a:latin typeface="+mn-lt"/>
                <a:ea typeface="Noto Sans" panose="020B0502040504020204" pitchFamily="34" charset="0"/>
                <a:cs typeface="Noto Sans" panose="020B0502040504020204" pitchFamily="34" charset="0"/>
              </a:rPr>
              <a:t>Globally competitive</a:t>
            </a:r>
            <a:r>
              <a:rPr lang="en-AU" sz="1300" b="1" dirty="0">
                <a:solidFill>
                  <a:schemeClr val="bg1"/>
                </a:solidFill>
                <a:ea typeface="Noto Sans" panose="020B0502040504020204" pitchFamily="34" charset="0"/>
                <a:cs typeface="Noto Sans" panose="020B0502040504020204" pitchFamily="34" charset="0"/>
              </a:rPr>
              <a:t>, upper quartile fiscal regime; no bonus / royalties</a:t>
            </a:r>
            <a:endParaRPr lang="en-US" sz="1300" b="1" dirty="0">
              <a:solidFill>
                <a:schemeClr val="bg1"/>
              </a:solidFill>
            </a:endParaRPr>
          </a:p>
          <a:p>
            <a:pPr marL="171450" indent="-171450">
              <a:buFont typeface="Arial" panose="020B0604020202020204" pitchFamily="34" charset="0"/>
              <a:buChar char="•"/>
            </a:pPr>
            <a:endParaRPr lang="en-US" sz="1200" b="1" dirty="0">
              <a:solidFill>
                <a:schemeClr val="bg1"/>
              </a:solidFill>
            </a:endParaRPr>
          </a:p>
        </p:txBody>
      </p:sp>
      <p:sp>
        <p:nvSpPr>
          <p:cNvPr id="10" name="TextBox 9">
            <a:extLst>
              <a:ext uri="{FF2B5EF4-FFF2-40B4-BE49-F238E27FC236}">
                <a16:creationId xmlns:a16="http://schemas.microsoft.com/office/drawing/2014/main" id="{AA2C8A36-E7BA-733D-5CC7-0AC112C6908B}"/>
              </a:ext>
            </a:extLst>
          </p:cNvPr>
          <p:cNvSpPr txBox="1"/>
          <p:nvPr/>
        </p:nvSpPr>
        <p:spPr>
          <a:xfrm>
            <a:off x="6433031" y="4007900"/>
            <a:ext cx="5507358" cy="892552"/>
          </a:xfrm>
          <a:prstGeom prst="rect">
            <a:avLst/>
          </a:prstGeom>
          <a:noFill/>
        </p:spPr>
        <p:txBody>
          <a:bodyPr wrap="square" rtlCol="0">
            <a:spAutoFit/>
          </a:bodyPr>
          <a:lstStyle/>
          <a:p>
            <a:pPr marL="171450" marR="4609" indent="-171450">
              <a:spcBef>
                <a:spcPct val="0"/>
              </a:spcBef>
              <a:buClr>
                <a:schemeClr val="bg1"/>
              </a:buClr>
              <a:buFont typeface="Arial" panose="020B0604020202020204" pitchFamily="34" charset="0"/>
              <a:buChar char="•"/>
            </a:pPr>
            <a:r>
              <a:rPr lang="en-US" sz="1300" b="1" dirty="0">
                <a:solidFill>
                  <a:schemeClr val="bg1"/>
                </a:solidFill>
              </a:rPr>
              <a:t>1 to 2 billion barrels of oil recoverable identified from three prospects </a:t>
            </a:r>
            <a:r>
              <a:rPr lang="en-US" sz="1300" dirty="0">
                <a:solidFill>
                  <a:schemeClr val="bg1"/>
                </a:solidFill>
              </a:rPr>
              <a:t>(thus far, subject to final volumetric assessment)</a:t>
            </a:r>
          </a:p>
          <a:p>
            <a:pPr marL="171450" marR="4609" indent="-171450">
              <a:spcBef>
                <a:spcPct val="0"/>
              </a:spcBef>
              <a:buClr>
                <a:schemeClr val="bg1"/>
              </a:buClr>
              <a:buFont typeface="Arial" panose="020B0604020202020204" pitchFamily="34" charset="0"/>
              <a:buChar char="•"/>
            </a:pPr>
            <a:r>
              <a:rPr lang="en-SG" sz="1300" dirty="0">
                <a:solidFill>
                  <a:schemeClr val="bg1"/>
                </a:solidFill>
              </a:rPr>
              <a:t>De-risked by regional analogues and “mega” conjugate margin discoveries</a:t>
            </a:r>
          </a:p>
          <a:p>
            <a:pPr marL="171450" marR="4609" indent="-171450">
              <a:spcBef>
                <a:spcPct val="0"/>
              </a:spcBef>
              <a:buClr>
                <a:schemeClr val="bg1"/>
              </a:buClr>
              <a:buFont typeface="Arial" panose="020B0604020202020204" pitchFamily="34" charset="0"/>
              <a:buChar char="•"/>
            </a:pPr>
            <a:r>
              <a:rPr lang="en-SG" sz="1300" b="1" spc="5" dirty="0">
                <a:solidFill>
                  <a:schemeClr val="bg1"/>
                </a:solidFill>
                <a:ea typeface="Noto Sans" panose="020B0502040504020204" pitchFamily="34" charset="0"/>
                <a:cs typeface="Noto Sans" panose="020B0502040504020204" pitchFamily="34" charset="0"/>
              </a:rPr>
              <a:t>Uruguay has become a global exploration hotspot</a:t>
            </a:r>
            <a:endParaRPr lang="en-US" sz="1300" b="1" spc="5" dirty="0">
              <a:solidFill>
                <a:schemeClr val="bg1"/>
              </a:solidFill>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26285BF8-AAAE-26DA-9648-D76494493047}"/>
              </a:ext>
            </a:extLst>
          </p:cNvPr>
          <p:cNvSpPr txBox="1"/>
          <p:nvPr/>
        </p:nvSpPr>
        <p:spPr>
          <a:xfrm>
            <a:off x="6462236" y="2372273"/>
            <a:ext cx="5565457" cy="1677382"/>
          </a:xfrm>
          <a:prstGeom prst="rect">
            <a:avLst/>
          </a:prstGeom>
          <a:noFill/>
        </p:spPr>
        <p:txBody>
          <a:bodyPr wrap="square" rtlCol="0">
            <a:spAutoFit/>
          </a:bodyPr>
          <a:lstStyle/>
          <a:p>
            <a:pPr marL="171450" indent="-171450">
              <a:buFont typeface="Arial" panose="020B0604020202020204" pitchFamily="34" charset="0"/>
              <a:buChar char="•"/>
            </a:pPr>
            <a:r>
              <a:rPr lang="en-US" sz="1300" b="1" dirty="0">
                <a:solidFill>
                  <a:schemeClr val="bg1"/>
                </a:solidFill>
              </a:rPr>
              <a:t>Multiple, independent plays have now been identified, corroborated and calibrated from CEG’s work</a:t>
            </a:r>
          </a:p>
          <a:p>
            <a:pPr marL="171450" indent="-171450">
              <a:buFont typeface="Arial" panose="020B0604020202020204" pitchFamily="34" charset="0"/>
              <a:buChar char="•"/>
            </a:pPr>
            <a:r>
              <a:rPr lang="en-US" sz="1300" dirty="0">
                <a:solidFill>
                  <a:schemeClr val="bg1"/>
                </a:solidFill>
              </a:rPr>
              <a:t>Material Cretaceous turbidite stratigraphic plays, with source and reservoir similar to Namibian ultra-deepwater super-discoveries</a:t>
            </a:r>
          </a:p>
          <a:p>
            <a:pPr marL="171450" indent="-171450">
              <a:buFont typeface="Arial" panose="020B0604020202020204" pitchFamily="34" charset="0"/>
              <a:buChar char="•"/>
            </a:pPr>
            <a:r>
              <a:rPr lang="en-US" sz="1300" dirty="0">
                <a:solidFill>
                  <a:schemeClr val="bg1"/>
                </a:solidFill>
              </a:rPr>
              <a:t>Early Cretaceous play, analogous to proven discoveries in Namibia and South Africa, but in shallower waters</a:t>
            </a:r>
          </a:p>
          <a:p>
            <a:pPr marL="171450" indent="-171450">
              <a:buFont typeface="Arial" panose="020B0604020202020204" pitchFamily="34" charset="0"/>
              <a:buChar char="•"/>
            </a:pPr>
            <a:r>
              <a:rPr lang="en-US" sz="1300" dirty="0">
                <a:solidFill>
                  <a:schemeClr val="bg1"/>
                </a:solidFill>
              </a:rPr>
              <a:t>Moderate reservoir depths at 3,800 to 5,000 meters</a:t>
            </a:r>
          </a:p>
          <a:p>
            <a:pPr marL="171450" marR="4609" indent="-171450">
              <a:spcBef>
                <a:spcPct val="0"/>
              </a:spcBef>
              <a:buClr>
                <a:schemeClr val="bg1"/>
              </a:buClr>
              <a:buFont typeface="Arial" panose="020B0604020202020204" pitchFamily="34" charset="0"/>
              <a:buChar char="•"/>
            </a:pPr>
            <a:endParaRPr lang="en-US" sz="1200" b="1" spc="5" dirty="0">
              <a:solidFill>
                <a:schemeClr val="bg1"/>
              </a:solidFill>
              <a:ea typeface="Noto Sans" panose="020B0502040504020204" pitchFamily="34" charset="0"/>
              <a:cs typeface="Noto Sans" panose="020B0502040504020204" pitchFamily="34" charset="0"/>
            </a:endParaRPr>
          </a:p>
        </p:txBody>
      </p:sp>
      <p:sp>
        <p:nvSpPr>
          <p:cNvPr id="23" name="Flowchart: Off-page Connector 22">
            <a:extLst>
              <a:ext uri="{FF2B5EF4-FFF2-40B4-BE49-F238E27FC236}">
                <a16:creationId xmlns:a16="http://schemas.microsoft.com/office/drawing/2014/main" id="{A7AF2048-ED9F-1EFE-63C3-E5A4BDB352E3}"/>
              </a:ext>
            </a:extLst>
          </p:cNvPr>
          <p:cNvSpPr/>
          <p:nvPr/>
        </p:nvSpPr>
        <p:spPr>
          <a:xfrm rot="16200000">
            <a:off x="4947731" y="699928"/>
            <a:ext cx="1264778" cy="1755261"/>
          </a:xfrm>
          <a:prstGeom prst="flowChartOffpageConnector">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D59C1801-5962-591C-E42B-82FDB51F0413}"/>
              </a:ext>
            </a:extLst>
          </p:cNvPr>
          <p:cNvSpPr txBox="1"/>
          <p:nvPr/>
        </p:nvSpPr>
        <p:spPr>
          <a:xfrm>
            <a:off x="4729676" y="1257431"/>
            <a:ext cx="1700888" cy="738664"/>
          </a:xfrm>
          <a:prstGeom prst="rect">
            <a:avLst/>
          </a:prstGeom>
          <a:noFill/>
        </p:spPr>
        <p:txBody>
          <a:bodyPr wrap="square">
            <a:spAutoFit/>
          </a:bodyPr>
          <a:lstStyle/>
          <a:p>
            <a:r>
              <a:rPr lang="en-SG" sz="1400" b="1" dirty="0">
                <a:solidFill>
                  <a:schemeClr val="bg1"/>
                </a:solidFill>
              </a:rPr>
              <a:t>LARGE OFFSHORE LICENCE WITH </a:t>
            </a:r>
            <a:br>
              <a:rPr lang="en-SG" sz="1400" b="1" dirty="0">
                <a:solidFill>
                  <a:schemeClr val="bg1"/>
                </a:solidFill>
              </a:rPr>
            </a:br>
            <a:r>
              <a:rPr lang="en-SG" sz="1400" b="1" dirty="0">
                <a:solidFill>
                  <a:schemeClr val="bg1"/>
                </a:solidFill>
              </a:rPr>
              <a:t>RUNNING ROOM</a:t>
            </a:r>
          </a:p>
        </p:txBody>
      </p:sp>
      <p:sp>
        <p:nvSpPr>
          <p:cNvPr id="29" name="Flowchart: Off-page Connector 28">
            <a:extLst>
              <a:ext uri="{FF2B5EF4-FFF2-40B4-BE49-F238E27FC236}">
                <a16:creationId xmlns:a16="http://schemas.microsoft.com/office/drawing/2014/main" id="{6C2F9063-0A02-35F2-E20E-DEF2B27BB859}"/>
              </a:ext>
            </a:extLst>
          </p:cNvPr>
          <p:cNvSpPr/>
          <p:nvPr/>
        </p:nvSpPr>
        <p:spPr>
          <a:xfrm rot="16200000">
            <a:off x="4878187" y="2224237"/>
            <a:ext cx="1473646" cy="1755261"/>
          </a:xfrm>
          <a:prstGeom prst="flowChartOffpageConnector">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A86D19AE-C540-E367-0AA0-A85BA1F73E96}"/>
              </a:ext>
            </a:extLst>
          </p:cNvPr>
          <p:cNvSpPr txBox="1"/>
          <p:nvPr/>
        </p:nvSpPr>
        <p:spPr>
          <a:xfrm>
            <a:off x="4754895" y="2849572"/>
            <a:ext cx="1602837" cy="523220"/>
          </a:xfrm>
          <a:prstGeom prst="rect">
            <a:avLst/>
          </a:prstGeom>
          <a:noFill/>
        </p:spPr>
        <p:txBody>
          <a:bodyPr wrap="square">
            <a:spAutoFit/>
          </a:bodyPr>
          <a:lstStyle/>
          <a:p>
            <a:r>
              <a:rPr lang="en-SG" sz="1400" b="1" dirty="0">
                <a:solidFill>
                  <a:schemeClr val="bg1"/>
                </a:solidFill>
              </a:rPr>
              <a:t>EXPLORATION </a:t>
            </a:r>
            <a:br>
              <a:rPr lang="en-SG" sz="1400" b="1" dirty="0">
                <a:solidFill>
                  <a:schemeClr val="bg1"/>
                </a:solidFill>
              </a:rPr>
            </a:br>
            <a:r>
              <a:rPr lang="en-SG" sz="1400" b="1" dirty="0">
                <a:solidFill>
                  <a:schemeClr val="bg1"/>
                </a:solidFill>
              </a:rPr>
              <a:t>PLAY DIVERSITY</a:t>
            </a:r>
          </a:p>
        </p:txBody>
      </p:sp>
      <p:sp>
        <p:nvSpPr>
          <p:cNvPr id="30" name="Flowchart: Off-page Connector 29">
            <a:extLst>
              <a:ext uri="{FF2B5EF4-FFF2-40B4-BE49-F238E27FC236}">
                <a16:creationId xmlns:a16="http://schemas.microsoft.com/office/drawing/2014/main" id="{B592B2CF-9F3B-BD3A-6363-5F4261CF8477}"/>
              </a:ext>
            </a:extLst>
          </p:cNvPr>
          <p:cNvSpPr/>
          <p:nvPr/>
        </p:nvSpPr>
        <p:spPr>
          <a:xfrm rot="16200000">
            <a:off x="5092490" y="3587507"/>
            <a:ext cx="992691" cy="1746801"/>
          </a:xfrm>
          <a:prstGeom prst="flowChartOffpageConnector">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D202D294-F6CC-AC25-1ADB-C4DD0DA51C3D}"/>
              </a:ext>
            </a:extLst>
          </p:cNvPr>
          <p:cNvSpPr txBox="1"/>
          <p:nvPr/>
        </p:nvSpPr>
        <p:spPr>
          <a:xfrm>
            <a:off x="4758031" y="4246298"/>
            <a:ext cx="1786282" cy="523220"/>
          </a:xfrm>
          <a:prstGeom prst="rect">
            <a:avLst/>
          </a:prstGeom>
          <a:noFill/>
        </p:spPr>
        <p:txBody>
          <a:bodyPr wrap="square">
            <a:spAutoFit/>
          </a:bodyPr>
          <a:lstStyle/>
          <a:p>
            <a:r>
              <a:rPr lang="en-SG" sz="1400" b="1" dirty="0">
                <a:solidFill>
                  <a:schemeClr val="bg1"/>
                </a:solidFill>
              </a:rPr>
              <a:t>GLOBAL SCALE </a:t>
            </a:r>
            <a:br>
              <a:rPr lang="en-SG" sz="1400" b="1" dirty="0">
                <a:solidFill>
                  <a:schemeClr val="bg1"/>
                </a:solidFill>
              </a:rPr>
            </a:br>
            <a:r>
              <a:rPr lang="en-SG" sz="1400" b="1" dirty="0">
                <a:solidFill>
                  <a:schemeClr val="bg1"/>
                </a:solidFill>
              </a:rPr>
              <a:t>&amp; MATERIALITY</a:t>
            </a:r>
          </a:p>
        </p:txBody>
      </p:sp>
      <p:sp>
        <p:nvSpPr>
          <p:cNvPr id="31" name="Flowchart: Off-page Connector 30">
            <a:extLst>
              <a:ext uri="{FF2B5EF4-FFF2-40B4-BE49-F238E27FC236}">
                <a16:creationId xmlns:a16="http://schemas.microsoft.com/office/drawing/2014/main" id="{C1FDA051-0C93-5922-7A48-AF245B8F2332}"/>
              </a:ext>
            </a:extLst>
          </p:cNvPr>
          <p:cNvSpPr/>
          <p:nvPr/>
        </p:nvSpPr>
        <p:spPr>
          <a:xfrm rot="16200000">
            <a:off x="5033957" y="4802404"/>
            <a:ext cx="1162107" cy="1765739"/>
          </a:xfrm>
          <a:prstGeom prst="flowChartOffpageConnector">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048D34D-682E-1473-A5FB-CAB3E883ACD9}"/>
              </a:ext>
            </a:extLst>
          </p:cNvPr>
          <p:cNvSpPr txBox="1"/>
          <p:nvPr/>
        </p:nvSpPr>
        <p:spPr>
          <a:xfrm>
            <a:off x="4705585" y="5264885"/>
            <a:ext cx="1700888" cy="954107"/>
          </a:xfrm>
          <a:prstGeom prst="rect">
            <a:avLst/>
          </a:prstGeom>
          <a:noFill/>
        </p:spPr>
        <p:txBody>
          <a:bodyPr wrap="square">
            <a:spAutoFit/>
          </a:bodyPr>
          <a:lstStyle/>
          <a:p>
            <a:r>
              <a:rPr lang="en-SG" sz="1400" b="1" dirty="0">
                <a:solidFill>
                  <a:schemeClr val="bg1"/>
                </a:solidFill>
              </a:rPr>
              <a:t>LOW COUNTRY RISK ATTRACTIVE LICENCE AND FISCAL TERMS</a:t>
            </a:r>
          </a:p>
        </p:txBody>
      </p:sp>
      <p:sp>
        <p:nvSpPr>
          <p:cNvPr id="7" name="TextBox 6">
            <a:extLst>
              <a:ext uri="{FF2B5EF4-FFF2-40B4-BE49-F238E27FC236}">
                <a16:creationId xmlns:a16="http://schemas.microsoft.com/office/drawing/2014/main" id="{53FADE1D-AFB5-E01B-2CA1-04D9065C46AF}"/>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spTree>
    <p:extLst>
      <p:ext uri="{BB962C8B-B14F-4D97-AF65-F5344CB8AC3E}">
        <p14:creationId xmlns:p14="http://schemas.microsoft.com/office/powerpoint/2010/main" val="66270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27A85-F894-5C02-8906-1CA96702C113}"/>
              </a:ext>
            </a:extLst>
          </p:cNvPr>
          <p:cNvSpPr>
            <a:spLocks noGrp="1"/>
          </p:cNvSpPr>
          <p:nvPr>
            <p:ph type="title"/>
          </p:nvPr>
        </p:nvSpPr>
        <p:spPr>
          <a:xfrm>
            <a:off x="448960" y="339833"/>
            <a:ext cx="8943094" cy="399981"/>
          </a:xfrm>
        </p:spPr>
        <p:txBody>
          <a:bodyPr/>
          <a:lstStyle/>
          <a:p>
            <a:r>
              <a:rPr lang="en-GB" sz="2800" dirty="0">
                <a:latin typeface="+mn-lt"/>
              </a:rPr>
              <a:t>AREA OFF-1: KEY LICENCE TERMS</a:t>
            </a:r>
          </a:p>
        </p:txBody>
      </p:sp>
      <p:sp>
        <p:nvSpPr>
          <p:cNvPr id="8" name="Rectangle: Rounded Corners 7">
            <a:extLst>
              <a:ext uri="{FF2B5EF4-FFF2-40B4-BE49-F238E27FC236}">
                <a16:creationId xmlns:a16="http://schemas.microsoft.com/office/drawing/2014/main" id="{9C0758BB-C4BF-F223-115A-D4619438D811}"/>
              </a:ext>
            </a:extLst>
          </p:cNvPr>
          <p:cNvSpPr/>
          <p:nvPr/>
        </p:nvSpPr>
        <p:spPr>
          <a:xfrm>
            <a:off x="444105" y="1399660"/>
            <a:ext cx="5528705" cy="866184"/>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BE878BB8-E88C-6CE2-8232-F7370C457430}"/>
              </a:ext>
            </a:extLst>
          </p:cNvPr>
          <p:cNvGrpSpPr/>
          <p:nvPr/>
        </p:nvGrpSpPr>
        <p:grpSpPr>
          <a:xfrm>
            <a:off x="495045" y="1449422"/>
            <a:ext cx="5528705" cy="883382"/>
            <a:chOff x="419943" y="2331262"/>
            <a:chExt cx="5528705" cy="921815"/>
          </a:xfrm>
          <a:noFill/>
        </p:grpSpPr>
        <p:sp>
          <p:nvSpPr>
            <p:cNvPr id="9" name="Rectangle: Rounded Corners 8">
              <a:extLst>
                <a:ext uri="{FF2B5EF4-FFF2-40B4-BE49-F238E27FC236}">
                  <a16:creationId xmlns:a16="http://schemas.microsoft.com/office/drawing/2014/main" id="{3FE4A4B0-2DBB-F378-5992-EE06BDB933B6}"/>
                </a:ext>
              </a:extLst>
            </p:cNvPr>
            <p:cNvSpPr/>
            <p:nvPr/>
          </p:nvSpPr>
          <p:spPr>
            <a:xfrm>
              <a:off x="419943" y="2331262"/>
              <a:ext cx="5528705" cy="903869"/>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0B2B8B3-A138-9C54-6202-08820564C13C}"/>
                </a:ext>
              </a:extLst>
            </p:cNvPr>
            <p:cNvSpPr txBox="1"/>
            <p:nvPr/>
          </p:nvSpPr>
          <p:spPr>
            <a:xfrm>
              <a:off x="1172140" y="2401984"/>
              <a:ext cx="4766428" cy="851093"/>
            </a:xfrm>
            <a:prstGeom prst="rect">
              <a:avLst/>
            </a:prstGeom>
            <a:grpFill/>
          </p:spPr>
          <p:txBody>
            <a:bodyPr wrap="square" rtlCol="0">
              <a:spAutoFit/>
            </a:bodyPr>
            <a:lstStyle/>
            <a:p>
              <a:pPr>
                <a:spcAft>
                  <a:spcPts val="600"/>
                </a:spcAft>
              </a:pPr>
              <a:r>
                <a:rPr lang="en-GB" b="1" dirty="0">
                  <a:solidFill>
                    <a:schemeClr val="bg1"/>
                  </a:solidFill>
                </a:rPr>
                <a:t>WI &amp; Operatorship</a:t>
              </a:r>
            </a:p>
            <a:p>
              <a:pPr marL="171450" marR="0" lvl="0" indent="-1714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spc="-23" dirty="0">
                  <a:solidFill>
                    <a:schemeClr val="bg1"/>
                  </a:solidFill>
                  <a:cs typeface="Raleway"/>
                </a:rPr>
                <a:t>100% working interest </a:t>
              </a:r>
            </a:p>
            <a:p>
              <a:pPr marR="0" lvl="0" algn="l" defTabSz="914400" rtl="0" eaLnBrk="1" fontAlgn="auto" latinLnBrk="0" hangingPunct="1">
                <a:lnSpc>
                  <a:spcPct val="100000"/>
                </a:lnSpc>
                <a:spcBef>
                  <a:spcPts val="0"/>
                </a:spcBef>
                <a:spcAft>
                  <a:spcPts val="0"/>
                </a:spcAft>
                <a:buClr>
                  <a:schemeClr val="bg1"/>
                </a:buClr>
                <a:buSzTx/>
                <a:tabLst/>
                <a:defRPr/>
              </a:pPr>
              <a:r>
                <a:rPr lang="en-US" sz="1200" spc="-23" dirty="0">
                  <a:solidFill>
                    <a:schemeClr val="bg1"/>
                  </a:solidFill>
                  <a:cs typeface="Raleway"/>
                </a:rPr>
                <a:t>    (no restriction</a:t>
              </a:r>
              <a:r>
                <a:rPr lang="en-US" sz="1200" b="1" spc="-23" dirty="0">
                  <a:solidFill>
                    <a:schemeClr val="bg1"/>
                  </a:solidFill>
                  <a:cs typeface="Raleway"/>
                </a:rPr>
                <a:t> </a:t>
              </a:r>
              <a:r>
                <a:rPr lang="en-US" sz="1200" spc="-23" dirty="0">
                  <a:solidFill>
                    <a:schemeClr val="bg1"/>
                  </a:solidFill>
                  <a:cs typeface="Raleway"/>
                </a:rPr>
                <a:t>on farm-outs / strategic partnerships); CEG is the Operator</a:t>
              </a:r>
            </a:p>
          </p:txBody>
        </p:sp>
      </p:grpSp>
      <p:grpSp>
        <p:nvGrpSpPr>
          <p:cNvPr id="50" name="Group 49">
            <a:extLst>
              <a:ext uri="{FF2B5EF4-FFF2-40B4-BE49-F238E27FC236}">
                <a16:creationId xmlns:a16="http://schemas.microsoft.com/office/drawing/2014/main" id="{09E930BE-33EB-9064-E075-BE5D103E8B32}"/>
              </a:ext>
            </a:extLst>
          </p:cNvPr>
          <p:cNvGrpSpPr/>
          <p:nvPr/>
        </p:nvGrpSpPr>
        <p:grpSpPr>
          <a:xfrm>
            <a:off x="394466" y="2462314"/>
            <a:ext cx="5619783" cy="927451"/>
            <a:chOff x="408545" y="3664426"/>
            <a:chExt cx="5619783" cy="1047187"/>
          </a:xfrm>
          <a:noFill/>
        </p:grpSpPr>
        <p:sp>
          <p:nvSpPr>
            <p:cNvPr id="10" name="Rectangle: Rounded Corners 9">
              <a:extLst>
                <a:ext uri="{FF2B5EF4-FFF2-40B4-BE49-F238E27FC236}">
                  <a16:creationId xmlns:a16="http://schemas.microsoft.com/office/drawing/2014/main" id="{CB029B70-F360-EF03-2EA1-6815C46B05CD}"/>
                </a:ext>
              </a:extLst>
            </p:cNvPr>
            <p:cNvSpPr/>
            <p:nvPr/>
          </p:nvSpPr>
          <p:spPr>
            <a:xfrm>
              <a:off x="408545" y="3692340"/>
              <a:ext cx="5528705" cy="1019273"/>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3FCC725-BC6F-7375-79F8-38FE1E7ABCEF}"/>
                </a:ext>
              </a:extLst>
            </p:cNvPr>
            <p:cNvSpPr txBox="1"/>
            <p:nvPr/>
          </p:nvSpPr>
          <p:spPr>
            <a:xfrm>
              <a:off x="1261900" y="3664426"/>
              <a:ext cx="4766428" cy="815608"/>
            </a:xfrm>
            <a:prstGeom prst="rect">
              <a:avLst/>
            </a:prstGeom>
            <a:grpFill/>
          </p:spPr>
          <p:txBody>
            <a:bodyPr wrap="square" rtlCol="0">
              <a:spAutoFit/>
            </a:bodyPr>
            <a:lstStyle/>
            <a:p>
              <a:pPr>
                <a:spcAft>
                  <a:spcPts val="600"/>
                </a:spcAft>
              </a:pPr>
              <a:r>
                <a:rPr lang="en-GB" b="1" dirty="0">
                  <a:solidFill>
                    <a:schemeClr val="bg1"/>
                  </a:solidFill>
                </a:rPr>
                <a:t>Licence Tenure</a:t>
              </a:r>
            </a:p>
            <a:p>
              <a:pPr marL="180975" marR="4609" lvl="0" indent="-180975" algn="just" defTabSz="914400" rtl="0" eaLnBrk="1" fontAlgn="auto" latinLnBrk="0" hangingPunct="1">
                <a:lnSpc>
                  <a:spcPct val="100000"/>
                </a:lnSpc>
                <a:spcBef>
                  <a:spcPts val="0"/>
                </a:spcBef>
                <a:buClr>
                  <a:schemeClr val="bg1"/>
                </a:buClr>
                <a:buSzTx/>
                <a:buFont typeface="Arial" panose="020B0604020202020204" pitchFamily="34" charset="0"/>
                <a:buChar char="•"/>
                <a:tabLst/>
                <a:defRPr/>
              </a:pPr>
              <a:r>
                <a:rPr lang="en-US" sz="1200" spc="-23" dirty="0">
                  <a:solidFill>
                    <a:schemeClr val="bg1"/>
                  </a:solidFill>
                </a:rPr>
                <a:t>30-years incl. exploration (max 12 years) and exploitation (max 25 years)</a:t>
              </a:r>
            </a:p>
            <a:p>
              <a:pPr marL="180975" marR="4609" lvl="0" indent="-180975" algn="just" defTabSz="914400" rtl="0" eaLnBrk="1" fontAlgn="auto" latinLnBrk="0" hangingPunct="1">
                <a:lnSpc>
                  <a:spcPct val="100000"/>
                </a:lnSpc>
                <a:spcBef>
                  <a:spcPts val="0"/>
                </a:spcBef>
                <a:buClr>
                  <a:schemeClr val="bg1"/>
                </a:buClr>
                <a:buSzTx/>
                <a:buFont typeface="Arial" panose="020B0604020202020204" pitchFamily="34" charset="0"/>
                <a:buChar char="•"/>
                <a:tabLst/>
                <a:defRPr/>
              </a:pPr>
              <a:r>
                <a:rPr lang="en-US" sz="1200" spc="-23" dirty="0">
                  <a:solidFill>
                    <a:schemeClr val="bg1"/>
                  </a:solidFill>
                </a:rPr>
                <a:t>10-year extension available after 25 years and 2 years before expiry</a:t>
              </a:r>
            </a:p>
          </p:txBody>
        </p:sp>
      </p:grpSp>
      <p:grpSp>
        <p:nvGrpSpPr>
          <p:cNvPr id="51" name="Group 50">
            <a:extLst>
              <a:ext uri="{FF2B5EF4-FFF2-40B4-BE49-F238E27FC236}">
                <a16:creationId xmlns:a16="http://schemas.microsoft.com/office/drawing/2014/main" id="{7A0CDF12-2B89-FD87-CC11-73E4EE3F7DA9}"/>
              </a:ext>
            </a:extLst>
          </p:cNvPr>
          <p:cNvGrpSpPr/>
          <p:nvPr/>
        </p:nvGrpSpPr>
        <p:grpSpPr>
          <a:xfrm>
            <a:off x="401758" y="3411942"/>
            <a:ext cx="5600390" cy="959514"/>
            <a:chOff x="408544" y="4800480"/>
            <a:chExt cx="5600390" cy="959514"/>
          </a:xfrm>
          <a:noFill/>
        </p:grpSpPr>
        <p:sp>
          <p:nvSpPr>
            <p:cNvPr id="11" name="Rectangle: Rounded Corners 10">
              <a:extLst>
                <a:ext uri="{FF2B5EF4-FFF2-40B4-BE49-F238E27FC236}">
                  <a16:creationId xmlns:a16="http://schemas.microsoft.com/office/drawing/2014/main" id="{777504EE-E81E-D60D-E41A-E1A1BBF69032}"/>
                </a:ext>
              </a:extLst>
            </p:cNvPr>
            <p:cNvSpPr/>
            <p:nvPr/>
          </p:nvSpPr>
          <p:spPr>
            <a:xfrm>
              <a:off x="408544" y="4867441"/>
              <a:ext cx="5528705" cy="892553"/>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B3BEA60-38AF-BB90-1CC1-63679E2B1B41}"/>
                </a:ext>
              </a:extLst>
            </p:cNvPr>
            <p:cNvSpPr txBox="1"/>
            <p:nvPr/>
          </p:nvSpPr>
          <p:spPr>
            <a:xfrm>
              <a:off x="1242506" y="4800480"/>
              <a:ext cx="4766428" cy="923330"/>
            </a:xfrm>
            <a:prstGeom prst="rect">
              <a:avLst/>
            </a:prstGeom>
            <a:grpFill/>
          </p:spPr>
          <p:txBody>
            <a:bodyPr wrap="square" rtlCol="0">
              <a:spAutoFit/>
            </a:bodyPr>
            <a:lstStyle/>
            <a:p>
              <a:r>
                <a:rPr lang="en-GB" b="1" dirty="0">
                  <a:solidFill>
                    <a:schemeClr val="bg1"/>
                  </a:solidFill>
                </a:rPr>
                <a:t>Fiscal Terms</a:t>
              </a:r>
            </a:p>
            <a:p>
              <a:pPr marL="180975" indent="-180975">
                <a:buClr>
                  <a:schemeClr val="bg1"/>
                </a:buClr>
                <a:buFont typeface="Arial" panose="020B0604020202020204" pitchFamily="34" charset="0"/>
                <a:buChar char="•"/>
              </a:pPr>
              <a:r>
                <a:rPr lang="en-GB" sz="1200" b="0" dirty="0">
                  <a:solidFill>
                    <a:schemeClr val="bg1"/>
                  </a:solidFill>
                </a:rPr>
                <a:t>Cost recovery and R-factor (revenue / cost ratio) based profit split</a:t>
              </a:r>
            </a:p>
            <a:p>
              <a:pPr marL="180975" indent="-180975">
                <a:buClr>
                  <a:schemeClr val="bg1"/>
                </a:buClr>
                <a:buFont typeface="Arial" panose="020B0604020202020204" pitchFamily="34" charset="0"/>
                <a:buChar char="•"/>
              </a:pPr>
              <a:r>
                <a:rPr lang="en-GB" sz="1200" b="0" spc="-23" dirty="0">
                  <a:solidFill>
                    <a:schemeClr val="bg1"/>
                  </a:solidFill>
                </a:rPr>
                <a:t>CEG profits taxed at corporate tax rate (currently 25%)</a:t>
              </a:r>
            </a:p>
            <a:p>
              <a:pPr marL="180975" indent="-180975">
                <a:buClr>
                  <a:schemeClr val="bg1"/>
                </a:buClr>
                <a:buFont typeface="Arial" panose="020B0604020202020204" pitchFamily="34" charset="0"/>
                <a:buChar char="•"/>
              </a:pPr>
              <a:r>
                <a:rPr lang="en-GB" sz="1200" b="0" spc="-23" dirty="0">
                  <a:solidFill>
                    <a:schemeClr val="bg1"/>
                  </a:solidFill>
                </a:rPr>
                <a:t>No signature bonus, royalties or annual licence fees</a:t>
              </a:r>
              <a:endParaRPr lang="en-GB" sz="1200" spc="-23" dirty="0">
                <a:solidFill>
                  <a:schemeClr val="bg1"/>
                </a:solidFill>
              </a:endParaRPr>
            </a:p>
          </p:txBody>
        </p:sp>
      </p:grpSp>
      <p:grpSp>
        <p:nvGrpSpPr>
          <p:cNvPr id="55" name="Group 54">
            <a:extLst>
              <a:ext uri="{FF2B5EF4-FFF2-40B4-BE49-F238E27FC236}">
                <a16:creationId xmlns:a16="http://schemas.microsoft.com/office/drawing/2014/main" id="{464056D0-EB64-BC9D-BC5F-18CF360F7C43}"/>
              </a:ext>
            </a:extLst>
          </p:cNvPr>
          <p:cNvGrpSpPr/>
          <p:nvPr/>
        </p:nvGrpSpPr>
        <p:grpSpPr>
          <a:xfrm>
            <a:off x="387694" y="4473768"/>
            <a:ext cx="5626555" cy="885363"/>
            <a:chOff x="6288154" y="4871198"/>
            <a:chExt cx="5626555" cy="885363"/>
          </a:xfrm>
          <a:noFill/>
        </p:grpSpPr>
        <p:sp>
          <p:nvSpPr>
            <p:cNvPr id="15" name="Rectangle: Rounded Corners 14">
              <a:extLst>
                <a:ext uri="{FF2B5EF4-FFF2-40B4-BE49-F238E27FC236}">
                  <a16:creationId xmlns:a16="http://schemas.microsoft.com/office/drawing/2014/main" id="{5E6AC16F-A653-181A-FC30-03CEE80D2BE3}"/>
                </a:ext>
              </a:extLst>
            </p:cNvPr>
            <p:cNvSpPr/>
            <p:nvPr/>
          </p:nvSpPr>
          <p:spPr>
            <a:xfrm>
              <a:off x="6288154" y="4871198"/>
              <a:ext cx="5528705" cy="885363"/>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54E46628-C71C-FF62-D5B6-A7F92FC99ED9}"/>
                </a:ext>
              </a:extLst>
            </p:cNvPr>
            <p:cNvSpPr txBox="1"/>
            <p:nvPr/>
          </p:nvSpPr>
          <p:spPr>
            <a:xfrm>
              <a:off x="7148281" y="4872649"/>
              <a:ext cx="4766428" cy="815608"/>
            </a:xfrm>
            <a:prstGeom prst="rect">
              <a:avLst/>
            </a:prstGeom>
            <a:grpFill/>
          </p:spPr>
          <p:txBody>
            <a:bodyPr wrap="square" rtlCol="0">
              <a:spAutoFit/>
            </a:bodyPr>
            <a:lstStyle/>
            <a:p>
              <a:pPr>
                <a:spcAft>
                  <a:spcPts val="600"/>
                </a:spcAft>
              </a:pPr>
              <a:r>
                <a:rPr lang="en-GB" b="1" dirty="0">
                  <a:solidFill>
                    <a:schemeClr val="bg1"/>
                  </a:solidFill>
                </a:rPr>
                <a:t>ANCAP Participation </a:t>
              </a:r>
            </a:p>
            <a:p>
              <a:pPr marL="180975" indent="-180975">
                <a:buClr>
                  <a:schemeClr val="bg1"/>
                </a:buClr>
                <a:buFont typeface="Arial" panose="020B0604020202020204" pitchFamily="34" charset="0"/>
                <a:buChar char="•"/>
              </a:pPr>
              <a:r>
                <a:rPr lang="en-GB" sz="1200" b="0" dirty="0">
                  <a:solidFill>
                    <a:schemeClr val="bg1"/>
                  </a:solidFill>
                </a:rPr>
                <a:t>Up to 20% participating interest in each commercial field developed on heads-up basis (i.e., no carry); reimbursement of pro-rata past costs</a:t>
              </a:r>
            </a:p>
          </p:txBody>
        </p:sp>
      </p:grpSp>
      <p:sp>
        <p:nvSpPr>
          <p:cNvPr id="6" name="TextBox 5">
            <a:extLst>
              <a:ext uri="{FF2B5EF4-FFF2-40B4-BE49-F238E27FC236}">
                <a16:creationId xmlns:a16="http://schemas.microsoft.com/office/drawing/2014/main" id="{11E5815D-D40A-6360-988E-B10AAADACC9F}"/>
              </a:ext>
            </a:extLst>
          </p:cNvPr>
          <p:cNvSpPr txBox="1"/>
          <p:nvPr/>
        </p:nvSpPr>
        <p:spPr>
          <a:xfrm>
            <a:off x="464858" y="1498869"/>
            <a:ext cx="1005840" cy="461665"/>
          </a:xfrm>
          <a:prstGeom prst="rect">
            <a:avLst/>
          </a:prstGeom>
          <a:noFill/>
        </p:spPr>
        <p:txBody>
          <a:bodyPr wrap="square" rtlCol="0">
            <a:spAutoFit/>
          </a:bodyPr>
          <a:lstStyle/>
          <a:p>
            <a:r>
              <a:rPr lang="en-GB" sz="2400" b="1" dirty="0">
                <a:solidFill>
                  <a:schemeClr val="bg1"/>
                </a:solidFill>
              </a:rPr>
              <a:t>100%</a:t>
            </a:r>
          </a:p>
        </p:txBody>
      </p:sp>
      <p:pic>
        <p:nvPicPr>
          <p:cNvPr id="35" name="Graphic 34" descr="Dollar with solid fill">
            <a:extLst>
              <a:ext uri="{FF2B5EF4-FFF2-40B4-BE49-F238E27FC236}">
                <a16:creationId xmlns:a16="http://schemas.microsoft.com/office/drawing/2014/main" id="{382394B7-C04B-2A55-B57D-2E72B5D68E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830" y="3545447"/>
            <a:ext cx="735274" cy="735274"/>
          </a:xfrm>
          <a:prstGeom prst="rect">
            <a:avLst/>
          </a:prstGeom>
        </p:spPr>
      </p:pic>
      <p:sp>
        <p:nvSpPr>
          <p:cNvPr id="38" name="TextBox 37">
            <a:extLst>
              <a:ext uri="{FF2B5EF4-FFF2-40B4-BE49-F238E27FC236}">
                <a16:creationId xmlns:a16="http://schemas.microsoft.com/office/drawing/2014/main" id="{B065267A-1253-A0C6-B9A4-D95A00EC8F7C}"/>
              </a:ext>
            </a:extLst>
          </p:cNvPr>
          <p:cNvSpPr txBox="1"/>
          <p:nvPr/>
        </p:nvSpPr>
        <p:spPr>
          <a:xfrm>
            <a:off x="6680999" y="1043281"/>
            <a:ext cx="4766427" cy="677108"/>
          </a:xfrm>
          <a:prstGeom prst="rect">
            <a:avLst/>
          </a:prstGeom>
          <a:noFill/>
        </p:spPr>
        <p:txBody>
          <a:bodyPr wrap="square" rtlCol="0">
            <a:spAutoFit/>
          </a:bodyPr>
          <a:lstStyle/>
          <a:p>
            <a:r>
              <a:rPr lang="en-GB" sz="2000" b="1" u="sng" dirty="0">
                <a:solidFill>
                  <a:schemeClr val="bg1"/>
                </a:solidFill>
              </a:rPr>
              <a:t>Exploration Periods &amp; Work Commitments </a:t>
            </a:r>
          </a:p>
          <a:p>
            <a:endParaRPr lang="en-GB" dirty="0"/>
          </a:p>
        </p:txBody>
      </p:sp>
      <p:grpSp>
        <p:nvGrpSpPr>
          <p:cNvPr id="52" name="Group 51">
            <a:extLst>
              <a:ext uri="{FF2B5EF4-FFF2-40B4-BE49-F238E27FC236}">
                <a16:creationId xmlns:a16="http://schemas.microsoft.com/office/drawing/2014/main" id="{A1467130-F9FB-D3E1-DF1F-E7B37C71002E}"/>
              </a:ext>
            </a:extLst>
          </p:cNvPr>
          <p:cNvGrpSpPr/>
          <p:nvPr/>
        </p:nvGrpSpPr>
        <p:grpSpPr>
          <a:xfrm>
            <a:off x="6413265" y="1594718"/>
            <a:ext cx="5528705" cy="1296107"/>
            <a:chOff x="6288157" y="1347211"/>
            <a:chExt cx="5528705" cy="1296107"/>
          </a:xfrm>
        </p:grpSpPr>
        <p:sp>
          <p:nvSpPr>
            <p:cNvPr id="12" name="Rectangle: Rounded Corners 11">
              <a:extLst>
                <a:ext uri="{FF2B5EF4-FFF2-40B4-BE49-F238E27FC236}">
                  <a16:creationId xmlns:a16="http://schemas.microsoft.com/office/drawing/2014/main" id="{483D0815-62B8-1CAC-5362-04C55E26F67B}"/>
                </a:ext>
              </a:extLst>
            </p:cNvPr>
            <p:cNvSpPr/>
            <p:nvPr/>
          </p:nvSpPr>
          <p:spPr>
            <a:xfrm>
              <a:off x="6288157" y="1347211"/>
              <a:ext cx="5528705" cy="1019273"/>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AAB171A8-00D9-4DA1-F16E-AB7306EDDF52}"/>
                </a:ext>
              </a:extLst>
            </p:cNvPr>
            <p:cNvSpPr txBox="1"/>
            <p:nvPr/>
          </p:nvSpPr>
          <p:spPr>
            <a:xfrm>
              <a:off x="7046638" y="1350656"/>
              <a:ext cx="4766428" cy="1292662"/>
            </a:xfrm>
            <a:prstGeom prst="rect">
              <a:avLst/>
            </a:prstGeom>
            <a:noFill/>
          </p:spPr>
          <p:txBody>
            <a:bodyPr wrap="square" rtlCol="0">
              <a:spAutoFit/>
            </a:bodyPr>
            <a:lstStyle/>
            <a:p>
              <a:r>
                <a:rPr lang="en-US" b="1" spc="-23" dirty="0">
                  <a:solidFill>
                    <a:schemeClr val="bg1"/>
                  </a:solidFill>
                </a:rPr>
                <a:t>Low-cost Initial 4-year exploration period</a:t>
              </a:r>
            </a:p>
            <a:p>
              <a:pPr marL="171450" indent="-171450">
                <a:buFont typeface="Arial" panose="020B0604020202020204" pitchFamily="34" charset="0"/>
                <a:buChar char="•"/>
              </a:pPr>
              <a:r>
                <a:rPr lang="en-US" sz="1200" spc="-23" dirty="0">
                  <a:solidFill>
                    <a:schemeClr val="bg1"/>
                  </a:solidFill>
                </a:rPr>
                <a:t>Commenced 25 August 2022, already substantially fulfilled</a:t>
              </a:r>
            </a:p>
            <a:p>
              <a:pPr marL="180975" marR="4609" lvl="0" indent="-180975" algn="just" defTabSz="914400" rtl="0" eaLnBrk="1" fontAlgn="auto" latinLnBrk="0" hangingPunct="1">
                <a:lnSpc>
                  <a:spcPct val="100000"/>
                </a:lnSpc>
                <a:buClr>
                  <a:schemeClr val="bg1"/>
                </a:buClr>
                <a:buSzTx/>
                <a:buFont typeface="Arial" panose="020B0604020202020204" pitchFamily="34" charset="0"/>
                <a:buChar char="•"/>
                <a:tabLst/>
                <a:defRPr/>
              </a:pPr>
              <a:r>
                <a:rPr lang="en-US" sz="1200" b="0" spc="-23" dirty="0">
                  <a:solidFill>
                    <a:schemeClr val="bg1"/>
                  </a:solidFill>
                </a:rPr>
                <a:t>Geological evaluation &amp; studies including resource estimation</a:t>
              </a:r>
              <a:endParaRPr lang="en-US" sz="1200" b="1" spc="-23" dirty="0">
                <a:solidFill>
                  <a:schemeClr val="bg1"/>
                </a:solidFill>
              </a:endParaRPr>
            </a:p>
            <a:p>
              <a:pPr marL="180975" marR="4609" lvl="0" indent="-180975" algn="just" defTabSz="914400" rtl="0" eaLnBrk="1" fontAlgn="auto" latinLnBrk="0" hangingPunct="1">
                <a:lnSpc>
                  <a:spcPct val="100000"/>
                </a:lnSpc>
                <a:buClr>
                  <a:schemeClr val="bg1"/>
                </a:buClr>
                <a:buSzTx/>
                <a:buFont typeface="Arial" panose="020B0604020202020204" pitchFamily="34" charset="0"/>
                <a:buChar char="•"/>
                <a:tabLst/>
                <a:defRPr/>
              </a:pPr>
              <a:r>
                <a:rPr lang="en-US" sz="1200" spc="-23" dirty="0" err="1">
                  <a:solidFill>
                    <a:schemeClr val="bg1"/>
                  </a:solidFill>
                </a:rPr>
                <a:t>Licence</a:t>
              </a:r>
              <a:r>
                <a:rPr lang="en-US" sz="1200" spc="-23" dirty="0">
                  <a:solidFill>
                    <a:schemeClr val="bg1"/>
                  </a:solidFill>
                </a:rPr>
                <a:t> 2,000 kms 2D seismic data from ANCAP</a:t>
              </a:r>
            </a:p>
            <a:p>
              <a:pPr marL="180975" marR="4609" lvl="0" indent="-180975" algn="just" defTabSz="914400" rtl="0" eaLnBrk="1" fontAlgn="auto" latinLnBrk="0" hangingPunct="1">
                <a:lnSpc>
                  <a:spcPct val="100000"/>
                </a:lnSpc>
                <a:buClr>
                  <a:schemeClr val="bg1"/>
                </a:buClr>
                <a:buSzTx/>
                <a:buFont typeface="Arial" panose="020B0604020202020204" pitchFamily="34" charset="0"/>
                <a:buChar char="•"/>
                <a:tabLst/>
                <a:defRPr/>
              </a:pPr>
              <a:r>
                <a:rPr lang="en-US" sz="1200" spc="-23" dirty="0">
                  <a:solidFill>
                    <a:schemeClr val="bg1"/>
                  </a:solidFill>
                </a:rPr>
                <a:t>Seismic reprocessing and interpretation</a:t>
              </a:r>
              <a:endParaRPr lang="en-US" sz="1200" b="1" strike="sngStrike" spc="-23" baseline="0" dirty="0">
                <a:solidFill>
                  <a:schemeClr val="bg1"/>
                </a:solidFill>
              </a:endParaRPr>
            </a:p>
            <a:p>
              <a:pPr marL="171450" indent="-171450">
                <a:buFont typeface="Arial" panose="020B0604020202020204" pitchFamily="34" charset="0"/>
                <a:buChar char="•"/>
              </a:pPr>
              <a:endParaRPr lang="en-US" sz="1200" spc="-23" dirty="0"/>
            </a:p>
          </p:txBody>
        </p:sp>
      </p:grpSp>
      <p:grpSp>
        <p:nvGrpSpPr>
          <p:cNvPr id="54" name="Group 53">
            <a:extLst>
              <a:ext uri="{FF2B5EF4-FFF2-40B4-BE49-F238E27FC236}">
                <a16:creationId xmlns:a16="http://schemas.microsoft.com/office/drawing/2014/main" id="{65C5B075-4990-9478-5689-D99B09D3701D}"/>
              </a:ext>
            </a:extLst>
          </p:cNvPr>
          <p:cNvGrpSpPr/>
          <p:nvPr/>
        </p:nvGrpSpPr>
        <p:grpSpPr>
          <a:xfrm>
            <a:off x="6468167" y="4766502"/>
            <a:ext cx="5565188" cy="1474498"/>
            <a:chOff x="6288155" y="3230898"/>
            <a:chExt cx="5565188" cy="1474498"/>
          </a:xfrm>
        </p:grpSpPr>
        <p:sp>
          <p:nvSpPr>
            <p:cNvPr id="14" name="Rectangle: Rounded Corners 13">
              <a:extLst>
                <a:ext uri="{FF2B5EF4-FFF2-40B4-BE49-F238E27FC236}">
                  <a16:creationId xmlns:a16="http://schemas.microsoft.com/office/drawing/2014/main" id="{A985CA6A-84AC-D945-9618-5C81CAF4965E}"/>
                </a:ext>
              </a:extLst>
            </p:cNvPr>
            <p:cNvSpPr/>
            <p:nvPr/>
          </p:nvSpPr>
          <p:spPr>
            <a:xfrm>
              <a:off x="6288155" y="3686123"/>
              <a:ext cx="5528705" cy="1019273"/>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9BF6C042-7542-CB5E-DAAA-15520E392EE4}"/>
                </a:ext>
              </a:extLst>
            </p:cNvPr>
            <p:cNvSpPr txBox="1"/>
            <p:nvPr/>
          </p:nvSpPr>
          <p:spPr>
            <a:xfrm>
              <a:off x="7086915" y="3230898"/>
              <a:ext cx="4766428" cy="892552"/>
            </a:xfrm>
            <a:prstGeom prst="rect">
              <a:avLst/>
            </a:prstGeom>
            <a:noFill/>
          </p:spPr>
          <p:txBody>
            <a:bodyPr wrap="square" rtlCol="0">
              <a:spAutoFit/>
            </a:bodyPr>
            <a:lstStyle/>
            <a:p>
              <a:pPr>
                <a:spcAft>
                  <a:spcPts val="600"/>
                </a:spcAft>
              </a:pPr>
              <a:endParaRPr lang="en-GB" b="1" dirty="0">
                <a:solidFill>
                  <a:schemeClr val="bg1"/>
                </a:solidFill>
              </a:endParaRPr>
            </a:p>
            <a:p>
              <a:pPr marL="171450" indent="-171450">
                <a:spcAft>
                  <a:spcPts val="600"/>
                </a:spcAft>
                <a:buFont typeface="Arial" panose="020B0604020202020204" pitchFamily="34" charset="0"/>
                <a:buChar char="•"/>
              </a:pPr>
              <a:r>
                <a:rPr lang="en-GB" sz="1200" dirty="0">
                  <a:solidFill>
                    <a:schemeClr val="bg1"/>
                  </a:solidFill>
                </a:rPr>
                <a:t>Optional further 3-year extension</a:t>
              </a:r>
            </a:p>
            <a:p>
              <a:pPr marL="171450" indent="-171450">
                <a:spcAft>
                  <a:spcPts val="600"/>
                </a:spcAft>
                <a:buFont typeface="Arial" panose="020B0604020202020204" pitchFamily="34" charset="0"/>
                <a:buChar char="•"/>
              </a:pPr>
              <a:r>
                <a:rPr lang="en-GB" sz="1200" dirty="0">
                  <a:solidFill>
                    <a:schemeClr val="bg1"/>
                  </a:solidFill>
                </a:rPr>
                <a:t>1 well commitment with 30% relinquishment  </a:t>
              </a:r>
              <a:endParaRPr lang="en-GB" sz="1200" i="1" dirty="0">
                <a:solidFill>
                  <a:schemeClr val="bg1"/>
                </a:solidFill>
              </a:endParaRPr>
            </a:p>
          </p:txBody>
        </p:sp>
      </p:grpSp>
      <p:grpSp>
        <p:nvGrpSpPr>
          <p:cNvPr id="57" name="Group 56">
            <a:extLst>
              <a:ext uri="{FF2B5EF4-FFF2-40B4-BE49-F238E27FC236}">
                <a16:creationId xmlns:a16="http://schemas.microsoft.com/office/drawing/2014/main" id="{AA49B8B3-F1A2-1FB2-4572-1DFBC8396B91}"/>
              </a:ext>
            </a:extLst>
          </p:cNvPr>
          <p:cNvGrpSpPr/>
          <p:nvPr/>
        </p:nvGrpSpPr>
        <p:grpSpPr>
          <a:xfrm>
            <a:off x="6543268" y="3106261"/>
            <a:ext cx="5528705" cy="1514486"/>
            <a:chOff x="6327568" y="3443601"/>
            <a:chExt cx="5528705" cy="1514486"/>
          </a:xfrm>
        </p:grpSpPr>
        <p:grpSp>
          <p:nvGrpSpPr>
            <p:cNvPr id="53" name="Group 52">
              <a:extLst>
                <a:ext uri="{FF2B5EF4-FFF2-40B4-BE49-F238E27FC236}">
                  <a16:creationId xmlns:a16="http://schemas.microsoft.com/office/drawing/2014/main" id="{1D529398-747B-C54C-07FF-B2C830298419}"/>
                </a:ext>
              </a:extLst>
            </p:cNvPr>
            <p:cNvGrpSpPr/>
            <p:nvPr/>
          </p:nvGrpSpPr>
          <p:grpSpPr>
            <a:xfrm>
              <a:off x="6327568" y="3443601"/>
              <a:ext cx="5528705" cy="1506445"/>
              <a:chOff x="6288156" y="2540890"/>
              <a:chExt cx="5528705" cy="1342340"/>
            </a:xfrm>
          </p:grpSpPr>
          <p:sp>
            <p:nvSpPr>
              <p:cNvPr id="13" name="Rectangle: Rounded Corners 12">
                <a:extLst>
                  <a:ext uri="{FF2B5EF4-FFF2-40B4-BE49-F238E27FC236}">
                    <a16:creationId xmlns:a16="http://schemas.microsoft.com/office/drawing/2014/main" id="{73AC0B00-D604-A8A0-ECD8-277CC33E0420}"/>
                  </a:ext>
                </a:extLst>
              </p:cNvPr>
              <p:cNvSpPr/>
              <p:nvPr/>
            </p:nvSpPr>
            <p:spPr>
              <a:xfrm>
                <a:off x="6288156" y="2540890"/>
                <a:ext cx="5528705" cy="122615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EB0B2E8-13B4-0122-37FB-9B999FB174F3}"/>
                  </a:ext>
                </a:extLst>
              </p:cNvPr>
              <p:cNvSpPr txBox="1"/>
              <p:nvPr/>
            </p:nvSpPr>
            <p:spPr>
              <a:xfrm>
                <a:off x="6918746" y="2745097"/>
                <a:ext cx="1781907" cy="1138133"/>
              </a:xfrm>
              <a:prstGeom prst="rect">
                <a:avLst/>
              </a:prstGeom>
              <a:noFill/>
            </p:spPr>
            <p:txBody>
              <a:bodyPr wrap="square" rtlCol="0">
                <a:spAutoFit/>
              </a:bodyPr>
              <a:lstStyle/>
              <a:p>
                <a:pPr marL="180975" marR="4609" indent="-180975">
                  <a:spcAft>
                    <a:spcPts val="272"/>
                  </a:spcAft>
                  <a:buClr>
                    <a:schemeClr val="bg1"/>
                  </a:buClr>
                  <a:buFont typeface="Arial" panose="020B0604020202020204" pitchFamily="34" charset="0"/>
                  <a:buChar char="•"/>
                  <a:defRPr/>
                </a:pPr>
                <a:r>
                  <a:rPr lang="en-US" sz="1200" spc="-23" dirty="0">
                    <a:solidFill>
                      <a:schemeClr val="bg1"/>
                    </a:solidFill>
                  </a:rPr>
                  <a:t>2</a:t>
                </a:r>
                <a:r>
                  <a:rPr lang="en-US" sz="1200" spc="-23" baseline="30000" dirty="0">
                    <a:solidFill>
                      <a:schemeClr val="bg1"/>
                    </a:solidFill>
                  </a:rPr>
                  <a:t>nd</a:t>
                </a:r>
                <a:r>
                  <a:rPr lang="en-US" sz="1200" spc="-23" dirty="0">
                    <a:solidFill>
                      <a:schemeClr val="bg1"/>
                    </a:solidFill>
                  </a:rPr>
                  <a:t> period, if elected, either a 3-year extension</a:t>
                </a:r>
              </a:p>
              <a:p>
                <a:pPr marL="180975" marR="4609" indent="-180975">
                  <a:spcAft>
                    <a:spcPts val="272"/>
                  </a:spcAft>
                  <a:buClr>
                    <a:schemeClr val="bg1"/>
                  </a:buClr>
                  <a:buFont typeface="Arial" panose="020B0604020202020204" pitchFamily="34" charset="0"/>
                  <a:buChar char="•"/>
                  <a:defRPr/>
                </a:pPr>
                <a:r>
                  <a:rPr lang="en-US" sz="1200" spc="-23" dirty="0">
                    <a:solidFill>
                      <a:schemeClr val="bg1"/>
                    </a:solidFill>
                  </a:rPr>
                  <a:t>1 well commitment </a:t>
                </a:r>
                <a:br>
                  <a:rPr lang="en-US" sz="1200" spc="-23" dirty="0">
                    <a:solidFill>
                      <a:schemeClr val="bg1"/>
                    </a:solidFill>
                  </a:rPr>
                </a:br>
                <a:r>
                  <a:rPr lang="en-US" sz="1200" spc="-23" dirty="0">
                    <a:solidFill>
                      <a:schemeClr val="bg1"/>
                    </a:solidFill>
                  </a:rPr>
                  <a:t>(no relinquishment)</a:t>
                </a:r>
              </a:p>
              <a:p>
                <a:pPr marL="180975" marR="4609" lvl="0" indent="-180975" algn="l" defTabSz="914400" rtl="0" eaLnBrk="1" fontAlgn="auto" latinLnBrk="0" hangingPunct="1">
                  <a:lnSpc>
                    <a:spcPct val="100000"/>
                  </a:lnSpc>
                  <a:spcBef>
                    <a:spcPts val="0"/>
                  </a:spcBef>
                  <a:spcAft>
                    <a:spcPts val="272"/>
                  </a:spcAft>
                  <a:buClr>
                    <a:srgbClr val="014F80"/>
                  </a:buClr>
                  <a:buSzTx/>
                  <a:buFont typeface="Arial" panose="020B0604020202020204" pitchFamily="34" charset="0"/>
                  <a:buChar char="•"/>
                  <a:tabLst/>
                  <a:defRPr/>
                </a:pPr>
                <a:endParaRPr lang="en-US" sz="1200" spc="-23" dirty="0"/>
              </a:p>
            </p:txBody>
          </p:sp>
        </p:grpSp>
        <p:sp>
          <p:nvSpPr>
            <p:cNvPr id="47" name="TextBox 46">
              <a:extLst>
                <a:ext uri="{FF2B5EF4-FFF2-40B4-BE49-F238E27FC236}">
                  <a16:creationId xmlns:a16="http://schemas.microsoft.com/office/drawing/2014/main" id="{920DCFB7-5253-0463-E05B-ABB4C989A492}"/>
                </a:ext>
              </a:extLst>
            </p:cNvPr>
            <p:cNvSpPr txBox="1"/>
            <p:nvPr/>
          </p:nvSpPr>
          <p:spPr>
            <a:xfrm>
              <a:off x="9175794" y="3457676"/>
              <a:ext cx="2263997" cy="1500411"/>
            </a:xfrm>
            <a:prstGeom prst="rect">
              <a:avLst/>
            </a:prstGeom>
            <a:noFill/>
          </p:spPr>
          <p:txBody>
            <a:bodyPr wrap="square" rtlCol="0">
              <a:spAutoFit/>
            </a:bodyPr>
            <a:lstStyle/>
            <a:p>
              <a:pPr marL="180975" marR="4609" indent="-180975" algn="just">
                <a:spcAft>
                  <a:spcPts val="272"/>
                </a:spcAft>
                <a:buClr>
                  <a:schemeClr val="bg1"/>
                </a:buClr>
                <a:buFont typeface="Arial" panose="020B0604020202020204" pitchFamily="34" charset="0"/>
                <a:buChar char="•"/>
              </a:pPr>
              <a:endParaRPr lang="en-US" sz="1200" spc="-23" dirty="0">
                <a:solidFill>
                  <a:schemeClr val="bg1"/>
                </a:solidFill>
              </a:endParaRPr>
            </a:p>
            <a:p>
              <a:pPr marL="180975" marR="4609" indent="-180975" algn="just">
                <a:spcAft>
                  <a:spcPts val="272"/>
                </a:spcAft>
                <a:buClr>
                  <a:schemeClr val="bg1"/>
                </a:buClr>
                <a:buFont typeface="Arial" panose="020B0604020202020204" pitchFamily="34" charset="0"/>
                <a:buChar char="•"/>
              </a:pPr>
              <a:r>
                <a:rPr lang="en-US" sz="1200" spc="-23" dirty="0">
                  <a:solidFill>
                    <a:schemeClr val="bg1"/>
                  </a:solidFill>
                </a:rPr>
                <a:t>A 2-year extension</a:t>
              </a:r>
            </a:p>
            <a:p>
              <a:pPr marL="180975" marR="4609" indent="-180975" algn="just">
                <a:spcAft>
                  <a:spcPts val="272"/>
                </a:spcAft>
                <a:buClr>
                  <a:schemeClr val="bg1"/>
                </a:buClr>
                <a:buFont typeface="Arial" panose="020B0604020202020204" pitchFamily="34" charset="0"/>
                <a:buChar char="•"/>
              </a:pPr>
              <a:r>
                <a:rPr lang="en-US" sz="1200" spc="-23" dirty="0">
                  <a:solidFill>
                    <a:schemeClr val="bg1"/>
                  </a:solidFill>
                </a:rPr>
                <a:t>1,000 work units commitment (equivalent to 500 km</a:t>
              </a:r>
              <a:r>
                <a:rPr lang="en-US" sz="1200" spc="-23" baseline="30000" dirty="0">
                  <a:solidFill>
                    <a:schemeClr val="bg1"/>
                  </a:solidFill>
                </a:rPr>
                <a:t>2</a:t>
              </a:r>
              <a:r>
                <a:rPr lang="en-US" sz="1200" spc="-23" dirty="0">
                  <a:solidFill>
                    <a:schemeClr val="bg1"/>
                  </a:solidFill>
                </a:rPr>
                <a:t> 3D or 5,000 km 2D; or a mix of the two); 50% relinquishment</a:t>
              </a:r>
            </a:p>
            <a:p>
              <a:pPr marL="171450" indent="-171450">
                <a:spcAft>
                  <a:spcPts val="600"/>
                </a:spcAft>
                <a:buFont typeface="Arial" panose="020B0604020202020204" pitchFamily="34" charset="0"/>
                <a:buChar char="•"/>
              </a:pPr>
              <a:endParaRPr lang="en-GB" sz="1200" i="1" dirty="0">
                <a:solidFill>
                  <a:schemeClr val="bg1"/>
                </a:solidFill>
              </a:endParaRPr>
            </a:p>
          </p:txBody>
        </p:sp>
        <p:sp>
          <p:nvSpPr>
            <p:cNvPr id="56" name="TextBox 55">
              <a:extLst>
                <a:ext uri="{FF2B5EF4-FFF2-40B4-BE49-F238E27FC236}">
                  <a16:creationId xmlns:a16="http://schemas.microsoft.com/office/drawing/2014/main" id="{78B26F2D-C653-EFDD-BBB4-25424592A468}"/>
                </a:ext>
              </a:extLst>
            </p:cNvPr>
            <p:cNvSpPr txBox="1"/>
            <p:nvPr/>
          </p:nvSpPr>
          <p:spPr>
            <a:xfrm>
              <a:off x="8588557" y="3800785"/>
              <a:ext cx="1055519" cy="461665"/>
            </a:xfrm>
            <a:prstGeom prst="rect">
              <a:avLst/>
            </a:prstGeom>
            <a:noFill/>
          </p:spPr>
          <p:txBody>
            <a:bodyPr wrap="square" rtlCol="0">
              <a:spAutoFit/>
            </a:bodyPr>
            <a:lstStyle/>
            <a:p>
              <a:r>
                <a:rPr lang="en-GB" sz="2400" b="1" dirty="0">
                  <a:solidFill>
                    <a:schemeClr val="bg1"/>
                  </a:solidFill>
                </a:rPr>
                <a:t>OR</a:t>
              </a:r>
              <a:endParaRPr lang="en-GB" sz="1200" b="1" dirty="0">
                <a:solidFill>
                  <a:schemeClr val="bg1"/>
                </a:solidFill>
              </a:endParaRPr>
            </a:p>
          </p:txBody>
        </p:sp>
      </p:grpSp>
      <p:cxnSp>
        <p:nvCxnSpPr>
          <p:cNvPr id="58" name="Straight Arrow Connector 57">
            <a:extLst>
              <a:ext uri="{FF2B5EF4-FFF2-40B4-BE49-F238E27FC236}">
                <a16:creationId xmlns:a16="http://schemas.microsoft.com/office/drawing/2014/main" id="{2518442A-344B-F393-9414-DAD5D922A111}"/>
              </a:ext>
            </a:extLst>
          </p:cNvPr>
          <p:cNvCxnSpPr>
            <a:cxnSpLocks/>
          </p:cNvCxnSpPr>
          <p:nvPr/>
        </p:nvCxnSpPr>
        <p:spPr>
          <a:xfrm>
            <a:off x="9045391" y="2748824"/>
            <a:ext cx="0" cy="201168"/>
          </a:xfrm>
          <a:prstGeom prst="straightConnector1">
            <a:avLst/>
          </a:prstGeom>
          <a:ln w="34925">
            <a:solidFill>
              <a:schemeClr val="bg1"/>
            </a:solidFill>
            <a:tailEnd type="arrow" w="med"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D45309-7881-9208-AD27-3A36A02927BB}"/>
              </a:ext>
            </a:extLst>
          </p:cNvPr>
          <p:cNvSpPr txBox="1"/>
          <p:nvPr/>
        </p:nvSpPr>
        <p:spPr>
          <a:xfrm>
            <a:off x="519759" y="989896"/>
            <a:ext cx="4766427" cy="677108"/>
          </a:xfrm>
          <a:prstGeom prst="rect">
            <a:avLst/>
          </a:prstGeom>
          <a:noFill/>
        </p:spPr>
        <p:txBody>
          <a:bodyPr wrap="square" rtlCol="0">
            <a:spAutoFit/>
          </a:bodyPr>
          <a:lstStyle/>
          <a:p>
            <a:r>
              <a:rPr lang="en-GB" sz="2000" b="1" u="sng" dirty="0">
                <a:solidFill>
                  <a:schemeClr val="bg1"/>
                </a:solidFill>
              </a:rPr>
              <a:t>Key Licence Data</a:t>
            </a:r>
          </a:p>
          <a:p>
            <a:endParaRPr lang="en-GB" dirty="0"/>
          </a:p>
        </p:txBody>
      </p:sp>
      <p:cxnSp>
        <p:nvCxnSpPr>
          <p:cNvPr id="22" name="Straight Arrow Connector 21">
            <a:extLst>
              <a:ext uri="{FF2B5EF4-FFF2-40B4-BE49-F238E27FC236}">
                <a16:creationId xmlns:a16="http://schemas.microsoft.com/office/drawing/2014/main" id="{42AD5C5D-447B-7893-3F7D-A6873C967D99}"/>
              </a:ext>
            </a:extLst>
          </p:cNvPr>
          <p:cNvCxnSpPr>
            <a:cxnSpLocks/>
          </p:cNvCxnSpPr>
          <p:nvPr/>
        </p:nvCxnSpPr>
        <p:spPr>
          <a:xfrm>
            <a:off x="9082231" y="4485651"/>
            <a:ext cx="0" cy="201168"/>
          </a:xfrm>
          <a:prstGeom prst="straightConnector1">
            <a:avLst/>
          </a:prstGeom>
          <a:ln w="34925">
            <a:solidFill>
              <a:schemeClr val="bg1"/>
            </a:solidFill>
            <a:tailEnd type="arrow" w="med" len="sm"/>
          </a:ln>
        </p:spPr>
        <p:style>
          <a:lnRef idx="1">
            <a:schemeClr val="accent1"/>
          </a:lnRef>
          <a:fillRef idx="0">
            <a:schemeClr val="accent1"/>
          </a:fillRef>
          <a:effectRef idx="0">
            <a:schemeClr val="accent1"/>
          </a:effectRef>
          <a:fontRef idx="minor">
            <a:schemeClr val="tx1"/>
          </a:fontRef>
        </p:style>
      </p:cxnSp>
      <p:pic>
        <p:nvPicPr>
          <p:cNvPr id="23" name="Graphic 22" descr="Contract with solid fill">
            <a:extLst>
              <a:ext uri="{FF2B5EF4-FFF2-40B4-BE49-F238E27FC236}">
                <a16:creationId xmlns:a16="http://schemas.microsoft.com/office/drawing/2014/main" id="{EB5B16A4-2AA7-436D-A21E-F6C64E75ACD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2731" y="2604825"/>
            <a:ext cx="656825" cy="656825"/>
          </a:xfrm>
          <a:prstGeom prst="rect">
            <a:avLst/>
          </a:prstGeom>
        </p:spPr>
      </p:pic>
      <p:cxnSp>
        <p:nvCxnSpPr>
          <p:cNvPr id="33" name="Straight Connector 32">
            <a:extLst>
              <a:ext uri="{FF2B5EF4-FFF2-40B4-BE49-F238E27FC236}">
                <a16:creationId xmlns:a16="http://schemas.microsoft.com/office/drawing/2014/main" id="{EBA05CB0-E48F-B886-7DF9-DAB93DD215CD}"/>
              </a:ext>
            </a:extLst>
          </p:cNvPr>
          <p:cNvCxnSpPr>
            <a:cxnSpLocks/>
          </p:cNvCxnSpPr>
          <p:nvPr/>
        </p:nvCxnSpPr>
        <p:spPr>
          <a:xfrm>
            <a:off x="6413265" y="1479119"/>
            <a:ext cx="0" cy="46283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E6B1B1-9CC7-981C-FB13-A80A3E13832A}"/>
              </a:ext>
            </a:extLst>
          </p:cNvPr>
          <p:cNvSpPr txBox="1"/>
          <p:nvPr/>
        </p:nvSpPr>
        <p:spPr>
          <a:xfrm>
            <a:off x="7185035" y="2931047"/>
            <a:ext cx="6212540" cy="369332"/>
          </a:xfrm>
          <a:prstGeom prst="rect">
            <a:avLst/>
          </a:prstGeom>
          <a:noFill/>
        </p:spPr>
        <p:txBody>
          <a:bodyPr wrap="square">
            <a:spAutoFit/>
          </a:bodyPr>
          <a:lstStyle/>
          <a:p>
            <a:r>
              <a:rPr lang="en-US" b="1" spc="-23" dirty="0">
                <a:solidFill>
                  <a:schemeClr val="bg1"/>
                </a:solidFill>
              </a:rPr>
              <a:t>Optional 2</a:t>
            </a:r>
            <a:r>
              <a:rPr lang="en-US" b="1" spc="-23" baseline="30000" dirty="0">
                <a:solidFill>
                  <a:schemeClr val="bg1"/>
                </a:solidFill>
              </a:rPr>
              <a:t>nd</a:t>
            </a:r>
            <a:r>
              <a:rPr lang="en-US" b="1" spc="-23" dirty="0">
                <a:solidFill>
                  <a:schemeClr val="bg1"/>
                </a:solidFill>
              </a:rPr>
              <a:t> exploration period</a:t>
            </a:r>
            <a:endParaRPr lang="en-AU" dirty="0"/>
          </a:p>
        </p:txBody>
      </p:sp>
      <p:sp>
        <p:nvSpPr>
          <p:cNvPr id="40" name="TextBox 39">
            <a:extLst>
              <a:ext uri="{FF2B5EF4-FFF2-40B4-BE49-F238E27FC236}">
                <a16:creationId xmlns:a16="http://schemas.microsoft.com/office/drawing/2014/main" id="{B8638C79-4B37-10A3-7F38-E74965EB2544}"/>
              </a:ext>
            </a:extLst>
          </p:cNvPr>
          <p:cNvSpPr txBox="1"/>
          <p:nvPr/>
        </p:nvSpPr>
        <p:spPr>
          <a:xfrm>
            <a:off x="7266927" y="4753057"/>
            <a:ext cx="6212540" cy="369332"/>
          </a:xfrm>
          <a:prstGeom prst="rect">
            <a:avLst/>
          </a:prstGeom>
          <a:noFill/>
        </p:spPr>
        <p:txBody>
          <a:bodyPr wrap="square">
            <a:spAutoFit/>
          </a:bodyPr>
          <a:lstStyle/>
          <a:p>
            <a:r>
              <a:rPr lang="en-US" b="1" spc="-23" dirty="0">
                <a:solidFill>
                  <a:schemeClr val="bg1"/>
                </a:solidFill>
              </a:rPr>
              <a:t>Optional 3</a:t>
            </a:r>
            <a:r>
              <a:rPr lang="en-US" b="1" spc="-23" baseline="30000" dirty="0">
                <a:solidFill>
                  <a:schemeClr val="bg1"/>
                </a:solidFill>
              </a:rPr>
              <a:t>rd</a:t>
            </a:r>
            <a:r>
              <a:rPr lang="en-US" b="1" spc="-23" dirty="0">
                <a:solidFill>
                  <a:schemeClr val="bg1"/>
                </a:solidFill>
              </a:rPr>
              <a:t> exploration period</a:t>
            </a:r>
            <a:endParaRPr lang="en-AU" dirty="0"/>
          </a:p>
        </p:txBody>
      </p:sp>
      <p:sp>
        <p:nvSpPr>
          <p:cNvPr id="3" name="TextBox 2">
            <a:extLst>
              <a:ext uri="{FF2B5EF4-FFF2-40B4-BE49-F238E27FC236}">
                <a16:creationId xmlns:a16="http://schemas.microsoft.com/office/drawing/2014/main" id="{94D6FB1F-D7CD-825B-145D-858090B04A35}"/>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pic>
        <p:nvPicPr>
          <p:cNvPr id="5" name="Graphic 4" descr="Handshake with solid fill">
            <a:extLst>
              <a:ext uri="{FF2B5EF4-FFF2-40B4-BE49-F238E27FC236}">
                <a16:creationId xmlns:a16="http://schemas.microsoft.com/office/drawing/2014/main" id="{8671050E-1758-B103-D348-3E855169C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830" y="4574419"/>
            <a:ext cx="726607" cy="726607"/>
          </a:xfrm>
          <a:prstGeom prst="rect">
            <a:avLst/>
          </a:prstGeom>
        </p:spPr>
      </p:pic>
    </p:spTree>
    <p:extLst>
      <p:ext uri="{BB962C8B-B14F-4D97-AF65-F5344CB8AC3E}">
        <p14:creationId xmlns:p14="http://schemas.microsoft.com/office/powerpoint/2010/main" val="342140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27A85-F894-5C02-8906-1CA96702C113}"/>
              </a:ext>
            </a:extLst>
          </p:cNvPr>
          <p:cNvSpPr>
            <a:spLocks noGrp="1"/>
          </p:cNvSpPr>
          <p:nvPr>
            <p:ph type="title"/>
          </p:nvPr>
        </p:nvSpPr>
        <p:spPr>
          <a:xfrm>
            <a:off x="448960" y="339833"/>
            <a:ext cx="8943094" cy="399981"/>
          </a:xfrm>
        </p:spPr>
        <p:txBody>
          <a:bodyPr/>
          <a:lstStyle/>
          <a:p>
            <a:r>
              <a:rPr lang="en-GB" sz="2800" dirty="0">
                <a:latin typeface="+mn-lt"/>
              </a:rPr>
              <a:t>AREA OFF-1: JURISDICTION HIGHLIGHTS</a:t>
            </a:r>
          </a:p>
        </p:txBody>
      </p:sp>
      <p:sp>
        <p:nvSpPr>
          <p:cNvPr id="7" name="TextBox 6">
            <a:extLst>
              <a:ext uri="{FF2B5EF4-FFF2-40B4-BE49-F238E27FC236}">
                <a16:creationId xmlns:a16="http://schemas.microsoft.com/office/drawing/2014/main" id="{BDA2BF11-13B4-2770-B08A-66A239753EBD}"/>
              </a:ext>
            </a:extLst>
          </p:cNvPr>
          <p:cNvSpPr txBox="1"/>
          <p:nvPr/>
        </p:nvSpPr>
        <p:spPr>
          <a:xfrm>
            <a:off x="359313" y="975737"/>
            <a:ext cx="11285840" cy="654025"/>
          </a:xfrm>
          <a:prstGeom prst="rect">
            <a:avLst/>
          </a:prstGeom>
          <a:noFill/>
        </p:spPr>
        <p:txBody>
          <a:bodyPr wrap="square">
            <a:spAutoFit/>
          </a:bodyPr>
          <a:lstStyle/>
          <a:p>
            <a:pPr>
              <a:spcAft>
                <a:spcPts val="300"/>
              </a:spcAft>
            </a:pPr>
            <a:r>
              <a:rPr lang="en-AU" b="1" i="0" u="none" strike="noStrike" baseline="0" dirty="0">
                <a:solidFill>
                  <a:schemeClr val="bg1"/>
                </a:solidFill>
              </a:rPr>
              <a:t>Uruguay is widely recognised as the premier Latin-American country for business</a:t>
            </a:r>
          </a:p>
          <a:p>
            <a:pPr marL="285750" indent="-285750">
              <a:spcAft>
                <a:spcPts val="300"/>
              </a:spcAft>
              <a:buFont typeface="Arial" panose="020B0604020202020204" pitchFamily="34" charset="0"/>
              <a:buChar char="•"/>
            </a:pPr>
            <a:endParaRPr lang="en-US" sz="1600" b="1" i="0" u="none" strike="noStrike" baseline="0" dirty="0">
              <a:solidFill>
                <a:schemeClr val="bg1"/>
              </a:solidFill>
              <a:latin typeface="Arial" panose="020B0604020202020204" pitchFamily="34" charset="0"/>
            </a:endParaRPr>
          </a:p>
        </p:txBody>
      </p:sp>
      <p:graphicFrame>
        <p:nvGraphicFramePr>
          <p:cNvPr id="8" name="Table 8">
            <a:extLst>
              <a:ext uri="{FF2B5EF4-FFF2-40B4-BE49-F238E27FC236}">
                <a16:creationId xmlns:a16="http://schemas.microsoft.com/office/drawing/2014/main" id="{86EB7DBB-EB14-1BC8-CA11-24058F107CBF}"/>
              </a:ext>
            </a:extLst>
          </p:cNvPr>
          <p:cNvGraphicFramePr>
            <a:graphicFrameLocks noGrp="1"/>
          </p:cNvGraphicFramePr>
          <p:nvPr/>
        </p:nvGraphicFramePr>
        <p:xfrm>
          <a:off x="448960" y="1367577"/>
          <a:ext cx="7419819" cy="807720"/>
        </p:xfrm>
        <a:graphic>
          <a:graphicData uri="http://schemas.openxmlformats.org/drawingml/2006/table">
            <a:tbl>
              <a:tblPr firstRow="1" bandRow="1">
                <a:tableStyleId>{5C22544A-7EE6-4342-B048-85BDC9FD1C3A}</a:tableStyleId>
              </a:tblPr>
              <a:tblGrid>
                <a:gridCol w="3550025">
                  <a:extLst>
                    <a:ext uri="{9D8B030D-6E8A-4147-A177-3AD203B41FA5}">
                      <a16:colId xmlns:a16="http://schemas.microsoft.com/office/drawing/2014/main" val="3922692817"/>
                    </a:ext>
                  </a:extLst>
                </a:gridCol>
                <a:gridCol w="3869794">
                  <a:extLst>
                    <a:ext uri="{9D8B030D-6E8A-4147-A177-3AD203B41FA5}">
                      <a16:colId xmlns:a16="http://schemas.microsoft.com/office/drawing/2014/main" val="2017381287"/>
                    </a:ext>
                  </a:extLst>
                </a:gridCol>
              </a:tblGrid>
              <a:tr h="0">
                <a:tc>
                  <a:txBody>
                    <a:bodyPr/>
                    <a:lstStyle/>
                    <a:p>
                      <a:pPr marL="285750" indent="-285750">
                        <a:spcAft>
                          <a:spcPts val="300"/>
                        </a:spcAft>
                        <a:buFont typeface="Arial" panose="020B0604020202020204" pitchFamily="34" charset="0"/>
                        <a:buChar char="•"/>
                      </a:pPr>
                      <a:r>
                        <a:rPr lang="en-AU" sz="1400" b="0" i="0" u="none" strike="noStrike" baseline="0" dirty="0">
                          <a:solidFill>
                            <a:schemeClr val="bg1"/>
                          </a:solidFill>
                          <a:latin typeface="+mn-lt"/>
                          <a:cs typeface="Arial" panose="020B0604020202020204" pitchFamily="34" charset="0"/>
                        </a:rPr>
                        <a:t>Transparent</a:t>
                      </a:r>
                    </a:p>
                    <a:p>
                      <a:pPr marL="285750" indent="-285750">
                        <a:spcAft>
                          <a:spcPts val="300"/>
                        </a:spcAft>
                        <a:buFont typeface="Arial" panose="020B0604020202020204" pitchFamily="34" charset="0"/>
                        <a:buChar char="•"/>
                      </a:pPr>
                      <a:r>
                        <a:rPr lang="en-AU" sz="1400" b="0" i="0" u="none" strike="noStrike" baseline="0" dirty="0">
                          <a:solidFill>
                            <a:schemeClr val="bg1"/>
                          </a:solidFill>
                          <a:latin typeface="+mn-lt"/>
                          <a:cs typeface="Arial" panose="020B0604020202020204" pitchFamily="34" charset="0"/>
                        </a:rPr>
                        <a:t>Excellent social and political system</a:t>
                      </a:r>
                    </a:p>
                    <a:p>
                      <a:pPr marL="285750" indent="-285750">
                        <a:spcAft>
                          <a:spcPts val="300"/>
                        </a:spcAft>
                        <a:buFont typeface="Arial" panose="020B0604020202020204" pitchFamily="34" charset="0"/>
                        <a:buChar char="•"/>
                      </a:pPr>
                      <a:r>
                        <a:rPr lang="en-AU" sz="1400" b="0" i="0" u="none" strike="noStrike" baseline="0" dirty="0">
                          <a:solidFill>
                            <a:schemeClr val="bg1"/>
                          </a:solidFill>
                          <a:latin typeface="+mn-lt"/>
                          <a:cs typeface="Arial" panose="020B0604020202020204" pitchFamily="34" charset="0"/>
                        </a:rPr>
                        <a:t>Well functioning democracy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spcAft>
                          <a:spcPts val="300"/>
                        </a:spcAft>
                        <a:buFont typeface="Arial" panose="020B0604020202020204" pitchFamily="34" charset="0"/>
                        <a:buChar char="•"/>
                      </a:pPr>
                      <a:r>
                        <a:rPr lang="en-AU" sz="1400" b="0" dirty="0">
                          <a:latin typeface="+mn-lt"/>
                          <a:cs typeface="Arial" panose="020B0604020202020204" pitchFamily="34" charset="0"/>
                        </a:rPr>
                        <a:t>Educated and skilled workforce</a:t>
                      </a:r>
                    </a:p>
                    <a:p>
                      <a:pPr marL="285750" indent="-285750">
                        <a:spcAft>
                          <a:spcPts val="300"/>
                        </a:spcAft>
                        <a:buFont typeface="Arial" panose="020B0604020202020204" pitchFamily="34" charset="0"/>
                        <a:buChar char="•"/>
                      </a:pPr>
                      <a:r>
                        <a:rPr lang="en-AU" sz="1400" b="0" i="0" u="none" strike="noStrike" baseline="0" dirty="0">
                          <a:solidFill>
                            <a:schemeClr val="bg1"/>
                          </a:solidFill>
                          <a:latin typeface="+mn-lt"/>
                          <a:cs typeface="Arial" panose="020B0604020202020204" pitchFamily="34" charset="0"/>
                        </a:rPr>
                        <a:t>Reliable legal system</a:t>
                      </a:r>
                    </a:p>
                    <a:p>
                      <a:pPr marL="285750" indent="-285750">
                        <a:spcAft>
                          <a:spcPts val="300"/>
                        </a:spcAft>
                        <a:buFont typeface="Arial" panose="020B0604020202020204" pitchFamily="34" charset="0"/>
                        <a:buChar char="•"/>
                      </a:pPr>
                      <a:r>
                        <a:rPr lang="en-AU" sz="1400" b="0" i="0" u="none" strike="noStrike" baseline="0" dirty="0">
                          <a:solidFill>
                            <a:schemeClr val="bg1"/>
                          </a:solidFill>
                          <a:latin typeface="+mn-lt"/>
                          <a:cs typeface="Arial" panose="020B0604020202020204" pitchFamily="34" charset="0"/>
                        </a:rPr>
                        <a:t>Stable and well managed economy</a:t>
                      </a:r>
                      <a:endParaRPr lang="en-AU" sz="1800" b="0" dirty="0">
                        <a:latin typeface="+mn-lt"/>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0344009"/>
                  </a:ext>
                </a:extLst>
              </a:tr>
            </a:tbl>
          </a:graphicData>
        </a:graphic>
      </p:graphicFrame>
      <p:sp>
        <p:nvSpPr>
          <p:cNvPr id="2" name="TextBox 1">
            <a:extLst>
              <a:ext uri="{FF2B5EF4-FFF2-40B4-BE49-F238E27FC236}">
                <a16:creationId xmlns:a16="http://schemas.microsoft.com/office/drawing/2014/main" id="{B4B40B20-13BF-246F-05A9-306AC3C461F9}"/>
              </a:ext>
            </a:extLst>
          </p:cNvPr>
          <p:cNvSpPr txBox="1"/>
          <p:nvPr/>
        </p:nvSpPr>
        <p:spPr>
          <a:xfrm>
            <a:off x="448960" y="6501240"/>
            <a:ext cx="5622878" cy="246221"/>
          </a:xfrm>
          <a:prstGeom prst="rect">
            <a:avLst/>
          </a:prstGeom>
          <a:noFill/>
        </p:spPr>
        <p:txBody>
          <a:bodyPr wrap="square" rtlCol="0">
            <a:spAutoFit/>
          </a:bodyPr>
          <a:lstStyle/>
          <a:p>
            <a:r>
              <a:rPr lang="en-GB" sz="1000" b="1" dirty="0">
                <a:solidFill>
                  <a:schemeClr val="bg1"/>
                </a:solidFill>
                <a:latin typeface="Montserrat" panose="00000500000000000000" pitchFamily="2" charset="0"/>
              </a:rPr>
              <a:t>Challenger Energy – Uruguay AREA OFF-1 Update – April/May 2023</a:t>
            </a:r>
          </a:p>
        </p:txBody>
      </p:sp>
      <p:graphicFrame>
        <p:nvGraphicFramePr>
          <p:cNvPr id="5" name="Table 5">
            <a:extLst>
              <a:ext uri="{FF2B5EF4-FFF2-40B4-BE49-F238E27FC236}">
                <a16:creationId xmlns:a16="http://schemas.microsoft.com/office/drawing/2014/main" id="{D3EA491A-79AA-F9B3-06C3-D84D9AE5ECC2}"/>
              </a:ext>
            </a:extLst>
          </p:cNvPr>
          <p:cNvGraphicFramePr>
            <a:graphicFrameLocks noGrp="1"/>
          </p:cNvGraphicFramePr>
          <p:nvPr>
            <p:extLst>
              <p:ext uri="{D42A27DB-BD31-4B8C-83A1-F6EECF244321}">
                <p14:modId xmlns:p14="http://schemas.microsoft.com/office/powerpoint/2010/main" val="1890223669"/>
              </p:ext>
            </p:extLst>
          </p:nvPr>
        </p:nvGraphicFramePr>
        <p:xfrm>
          <a:off x="798667" y="2567135"/>
          <a:ext cx="10594666" cy="3585090"/>
        </p:xfrm>
        <a:graphic>
          <a:graphicData uri="http://schemas.openxmlformats.org/drawingml/2006/table">
            <a:tbl>
              <a:tblPr firstRow="1" bandRow="1">
                <a:tableStyleId>{5C22544A-7EE6-4342-B048-85BDC9FD1C3A}</a:tableStyleId>
              </a:tblPr>
              <a:tblGrid>
                <a:gridCol w="1195200">
                  <a:extLst>
                    <a:ext uri="{9D8B030D-6E8A-4147-A177-3AD203B41FA5}">
                      <a16:colId xmlns:a16="http://schemas.microsoft.com/office/drawing/2014/main" val="1031469203"/>
                    </a:ext>
                  </a:extLst>
                </a:gridCol>
                <a:gridCol w="3600000">
                  <a:extLst>
                    <a:ext uri="{9D8B030D-6E8A-4147-A177-3AD203B41FA5}">
                      <a16:colId xmlns:a16="http://schemas.microsoft.com/office/drawing/2014/main" val="769137560"/>
                    </a:ext>
                  </a:extLst>
                </a:gridCol>
                <a:gridCol w="502133">
                  <a:extLst>
                    <a:ext uri="{9D8B030D-6E8A-4147-A177-3AD203B41FA5}">
                      <a16:colId xmlns:a16="http://schemas.microsoft.com/office/drawing/2014/main" val="3324371995"/>
                    </a:ext>
                  </a:extLst>
                </a:gridCol>
                <a:gridCol w="1195200">
                  <a:extLst>
                    <a:ext uri="{9D8B030D-6E8A-4147-A177-3AD203B41FA5}">
                      <a16:colId xmlns:a16="http://schemas.microsoft.com/office/drawing/2014/main" val="1629828577"/>
                    </a:ext>
                  </a:extLst>
                </a:gridCol>
                <a:gridCol w="3600000">
                  <a:extLst>
                    <a:ext uri="{9D8B030D-6E8A-4147-A177-3AD203B41FA5}">
                      <a16:colId xmlns:a16="http://schemas.microsoft.com/office/drawing/2014/main" val="4245951585"/>
                    </a:ext>
                  </a:extLst>
                </a:gridCol>
                <a:gridCol w="502133">
                  <a:extLst>
                    <a:ext uri="{9D8B030D-6E8A-4147-A177-3AD203B41FA5}">
                      <a16:colId xmlns:a16="http://schemas.microsoft.com/office/drawing/2014/main" val="3749258337"/>
                    </a:ext>
                  </a:extLst>
                </a:gridCol>
              </a:tblGrid>
              <a:tr h="1195030">
                <a:tc>
                  <a:txBody>
                    <a:bodyPr/>
                    <a:lstStyle/>
                    <a:p>
                      <a:pPr algn="l"/>
                      <a:endParaRPr lang="en-GB" sz="800" b="1"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b="1" dirty="0">
                          <a:solidFill>
                            <a:schemeClr val="bg1"/>
                          </a:solidFill>
                        </a:rPr>
                        <a:t>Democracy Index</a:t>
                      </a:r>
                    </a:p>
                    <a:p>
                      <a:pPr algn="l"/>
                      <a:r>
                        <a:rPr lang="en-US" sz="800" b="1" dirty="0">
                          <a:solidFill>
                            <a:schemeClr val="bg1"/>
                          </a:solidFill>
                        </a:rPr>
                        <a:t>(Economist Intelligence Unit, 2022, </a:t>
                      </a:r>
                    </a:p>
                    <a:p>
                      <a:pPr algn="l"/>
                      <a:r>
                        <a:rPr lang="en-US" sz="800" b="1" i="1" u="sng" dirty="0">
                          <a:solidFill>
                            <a:schemeClr val="bg1"/>
                          </a:solidFill>
                        </a:rPr>
                        <a:t>www.eiu.com/n/campaigns/democracy-index-2022/#mktoForm_anchor</a:t>
                      </a:r>
                      <a:r>
                        <a:rPr lang="en-US" sz="800" b="1" dirty="0">
                          <a:solidFill>
                            <a:schemeClr val="bg1"/>
                          </a:solidFill>
                        </a:rPr>
                        <a:t>)</a:t>
                      </a:r>
                      <a:endParaRPr lang="en-GB" sz="800" b="1" dirty="0">
                        <a:solidFill>
                          <a:schemeClr val="bg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00" b="1"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1" dirty="0">
                          <a:solidFill>
                            <a:schemeClr val="bg1"/>
                          </a:solidFill>
                        </a:rPr>
                        <a:t>Rule of Law Index</a:t>
                      </a:r>
                    </a:p>
                    <a:p>
                      <a:pPr algn="l"/>
                      <a:r>
                        <a:rPr lang="en-GB" sz="800" b="1" dirty="0">
                          <a:solidFill>
                            <a:schemeClr val="bg1"/>
                          </a:solidFill>
                        </a:rPr>
                        <a:t>(World Justice Report, 2021, </a:t>
                      </a:r>
                      <a:r>
                        <a:rPr lang="en-GB" sz="800" b="1" i="1" u="sng" dirty="0">
                          <a:solidFill>
                            <a:schemeClr val="bg1"/>
                          </a:solidFill>
                        </a:rPr>
                        <a:t>www.freedomhouse.org/country/uruguay/freedom-world/2023</a:t>
                      </a:r>
                      <a:r>
                        <a:rPr lang="en-GB" sz="800" b="1" dirty="0">
                          <a:solidFill>
                            <a:schemeClr val="bg1"/>
                          </a:solidFill>
                        </a:rPr>
                        <a: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570397"/>
                  </a:ext>
                </a:extLst>
              </a:tr>
              <a:tr h="1195030">
                <a:tc>
                  <a:txBody>
                    <a:bodyPr/>
                    <a:lstStyle/>
                    <a:p>
                      <a:pPr algn="l"/>
                      <a:endParaRPr lang="en-GB" sz="800" b="1"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b="1" dirty="0">
                          <a:solidFill>
                            <a:schemeClr val="bg1"/>
                          </a:solidFill>
                        </a:rPr>
                        <a:t>Low Corruption</a:t>
                      </a:r>
                    </a:p>
                    <a:p>
                      <a:pPr algn="l"/>
                      <a:r>
                        <a:rPr lang="en-US" sz="800" b="1" dirty="0">
                          <a:solidFill>
                            <a:schemeClr val="bg1"/>
                          </a:solidFill>
                        </a:rPr>
                        <a:t>(Transparency International, 2022, </a:t>
                      </a:r>
                      <a:r>
                        <a:rPr lang="en-US" sz="800" b="1" i="1" u="sng" dirty="0">
                          <a:solidFill>
                            <a:schemeClr val="bg1"/>
                          </a:solidFill>
                        </a:rPr>
                        <a:t>www.transparency.org/en/cpi/2022/index/ury</a:t>
                      </a:r>
                      <a:r>
                        <a:rPr lang="en-US" sz="800" b="1" dirty="0">
                          <a:solidFill>
                            <a:schemeClr val="bg1"/>
                          </a:solidFill>
                        </a:rPr>
                        <a:t>)</a:t>
                      </a:r>
                      <a:endParaRPr lang="en-GB" sz="8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00" b="1"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1" dirty="0">
                          <a:solidFill>
                            <a:schemeClr val="bg1"/>
                          </a:solidFill>
                        </a:rPr>
                        <a:t>Social Mobility</a:t>
                      </a:r>
                    </a:p>
                    <a:p>
                      <a:pPr algn="l"/>
                      <a:r>
                        <a:rPr lang="en-US" sz="800" b="1" dirty="0">
                          <a:solidFill>
                            <a:schemeClr val="bg1"/>
                          </a:solidFill>
                        </a:rPr>
                        <a:t>(World Economic Forum, 2020, </a:t>
                      </a:r>
                    </a:p>
                    <a:p>
                      <a:pPr algn="l"/>
                      <a:r>
                        <a:rPr lang="en-US" sz="800" b="1" i="1" u="sng" dirty="0">
                          <a:solidFill>
                            <a:schemeClr val="bg1"/>
                          </a:solidFill>
                        </a:rPr>
                        <a:t>www.weforum.org/reports/global-social-mobility-index-2020-why-economies-benefit-from-fixing-inequality</a:t>
                      </a:r>
                      <a:r>
                        <a:rPr lang="en-US" sz="800" b="1" dirty="0">
                          <a:solidFill>
                            <a:schemeClr val="bg1"/>
                          </a:solidFill>
                        </a:rPr>
                        <a:t>)</a:t>
                      </a:r>
                      <a:endParaRPr lang="en-GB" sz="8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986705"/>
                  </a:ext>
                </a:extLst>
              </a:tr>
              <a:tr h="1195030">
                <a:tc>
                  <a:txBody>
                    <a:bodyPr/>
                    <a:lstStyle/>
                    <a:p>
                      <a:pPr algn="l"/>
                      <a:endParaRPr lang="en-GB" sz="800"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b="1" dirty="0">
                          <a:solidFill>
                            <a:schemeClr val="bg1"/>
                          </a:solidFill>
                        </a:rPr>
                        <a:t>Civil Liberties</a:t>
                      </a:r>
                    </a:p>
                    <a:p>
                      <a:pPr algn="l"/>
                      <a:r>
                        <a:rPr lang="en-US" sz="800" b="1" dirty="0">
                          <a:solidFill>
                            <a:schemeClr val="bg1"/>
                          </a:solidFill>
                        </a:rPr>
                        <a:t>(Freedom House, 2023, </a:t>
                      </a:r>
                    </a:p>
                    <a:p>
                      <a:pPr algn="l"/>
                      <a:r>
                        <a:rPr lang="en-US" sz="800" b="1" i="1" u="sng" dirty="0">
                          <a:solidFill>
                            <a:schemeClr val="bg1"/>
                          </a:solidFill>
                        </a:rPr>
                        <a:t>www.freedomhouse.org/country/uruguay/freedom-world/2023</a:t>
                      </a:r>
                      <a:r>
                        <a:rPr lang="en-US" sz="800" b="1" dirty="0">
                          <a:solidFill>
                            <a:schemeClr val="bg1"/>
                          </a:solidFill>
                        </a:rPr>
                        <a:t>)</a:t>
                      </a:r>
                      <a:endParaRPr lang="en-GB" sz="8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en-GB" sz="800" b="1"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b="1" dirty="0">
                          <a:solidFill>
                            <a:schemeClr val="bg1"/>
                          </a:solidFill>
                        </a:rPr>
                        <a:t>E-Government Development Index</a:t>
                      </a:r>
                    </a:p>
                    <a:p>
                      <a:pPr algn="l"/>
                      <a:r>
                        <a:rPr lang="en-US" sz="800" b="1" dirty="0">
                          <a:solidFill>
                            <a:schemeClr val="bg1"/>
                          </a:solidFill>
                        </a:rPr>
                        <a:t>(United Nations, 2022</a:t>
                      </a:r>
                      <a:r>
                        <a:rPr lang="en-US" sz="800" b="1">
                          <a:solidFill>
                            <a:schemeClr val="bg1"/>
                          </a:solidFill>
                        </a:rPr>
                        <a:t>, </a:t>
                      </a:r>
                    </a:p>
                    <a:p>
                      <a:pPr algn="l"/>
                      <a:r>
                        <a:rPr lang="en-US" sz="800" b="1" i="1" u="sng">
                          <a:solidFill>
                            <a:schemeClr val="bg1"/>
                          </a:solidFill>
                        </a:rPr>
                        <a:t>publicadministration</a:t>
                      </a:r>
                      <a:r>
                        <a:rPr lang="en-US" sz="800" b="1" i="1" u="sng" dirty="0">
                          <a:solidFill>
                            <a:schemeClr val="bg1"/>
                          </a:solidFill>
                        </a:rPr>
                        <a:t>.un.org/</a:t>
                      </a:r>
                      <a:r>
                        <a:rPr lang="en-US" sz="800" b="1" i="1" u="sng" dirty="0" err="1">
                          <a:solidFill>
                            <a:schemeClr val="bg1"/>
                          </a:solidFill>
                        </a:rPr>
                        <a:t>egovkb</a:t>
                      </a:r>
                      <a:r>
                        <a:rPr lang="en-US" sz="800" b="1" i="1" u="sng" dirty="0">
                          <a:solidFill>
                            <a:schemeClr val="bg1"/>
                          </a:solidFill>
                        </a:rPr>
                        <a:t>/</a:t>
                      </a:r>
                      <a:r>
                        <a:rPr lang="en-US" sz="800" b="1" i="1" u="sng" dirty="0" err="1">
                          <a:solidFill>
                            <a:schemeClr val="bg1"/>
                          </a:solidFill>
                        </a:rPr>
                        <a:t>en</a:t>
                      </a:r>
                      <a:r>
                        <a:rPr lang="en-US" sz="800" b="1" i="1" u="sng" dirty="0">
                          <a:solidFill>
                            <a:schemeClr val="bg1"/>
                          </a:solidFill>
                        </a:rPr>
                        <a:t>-us/</a:t>
                      </a:r>
                      <a:r>
                        <a:rPr lang="en-US" sz="800" b="1" dirty="0">
                          <a:solidFill>
                            <a:schemeClr val="bg1"/>
                          </a:solidFill>
                        </a:rPr>
                        <a:t>)</a:t>
                      </a:r>
                      <a:endParaRPr lang="en-GB" sz="8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400" b="1" dirty="0">
                          <a:solidFill>
                            <a:schemeClr val="bg1"/>
                          </a:solidFill>
                        </a:rPr>
                        <a:t>#1</a:t>
                      </a:r>
                      <a:endParaRPr lang="en-GB" sz="2400" b="1"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0873510"/>
                  </a:ext>
                </a:extLst>
              </a:tr>
            </a:tbl>
          </a:graphicData>
        </a:graphic>
      </p:graphicFrame>
      <p:pic>
        <p:nvPicPr>
          <p:cNvPr id="10" name="Graphic 9" descr="Scales of justice with solid fill">
            <a:extLst>
              <a:ext uri="{FF2B5EF4-FFF2-40B4-BE49-F238E27FC236}">
                <a16:creationId xmlns:a16="http://schemas.microsoft.com/office/drawing/2014/main" id="{EF9B002B-92EB-C5EA-3D15-E06A1B0624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6111" y="2839830"/>
            <a:ext cx="687003" cy="687003"/>
          </a:xfrm>
          <a:prstGeom prst="rect">
            <a:avLst/>
          </a:prstGeom>
        </p:spPr>
      </p:pic>
      <p:pic>
        <p:nvPicPr>
          <p:cNvPr id="12" name="Graphic 11" descr="Folder Search with solid fill">
            <a:extLst>
              <a:ext uri="{FF2B5EF4-FFF2-40B4-BE49-F238E27FC236}">
                <a16:creationId xmlns:a16="http://schemas.microsoft.com/office/drawing/2014/main" id="{CCDFE579-5A89-E940-334C-26972E16BC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412" y="3902480"/>
            <a:ext cx="914400" cy="914400"/>
          </a:xfrm>
          <a:prstGeom prst="rect">
            <a:avLst/>
          </a:prstGeom>
        </p:spPr>
      </p:pic>
      <p:pic>
        <p:nvPicPr>
          <p:cNvPr id="14" name="Graphic 13" descr="Chat with solid fill">
            <a:extLst>
              <a:ext uri="{FF2B5EF4-FFF2-40B4-BE49-F238E27FC236}">
                <a16:creationId xmlns:a16="http://schemas.microsoft.com/office/drawing/2014/main" id="{C24623C7-ECE6-2077-F165-DDABE52604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412" y="5041305"/>
            <a:ext cx="914400" cy="914400"/>
          </a:xfrm>
          <a:prstGeom prst="rect">
            <a:avLst/>
          </a:prstGeom>
        </p:spPr>
      </p:pic>
      <p:pic>
        <p:nvPicPr>
          <p:cNvPr id="20" name="Graphic 19" descr="Gavel with solid fill">
            <a:extLst>
              <a:ext uri="{FF2B5EF4-FFF2-40B4-BE49-F238E27FC236}">
                <a16:creationId xmlns:a16="http://schemas.microsoft.com/office/drawing/2014/main" id="{9D24C50C-F248-55FF-46D2-952659DF15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7872" y="2693901"/>
            <a:ext cx="914400" cy="914400"/>
          </a:xfrm>
          <a:prstGeom prst="rect">
            <a:avLst/>
          </a:prstGeom>
        </p:spPr>
      </p:pic>
      <p:pic>
        <p:nvPicPr>
          <p:cNvPr id="22" name="Graphic 21" descr="Connections with solid fill">
            <a:extLst>
              <a:ext uri="{FF2B5EF4-FFF2-40B4-BE49-F238E27FC236}">
                <a16:creationId xmlns:a16="http://schemas.microsoft.com/office/drawing/2014/main" id="{C88FD585-B87C-7F52-693D-4472752844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7872" y="3928327"/>
            <a:ext cx="914400" cy="914400"/>
          </a:xfrm>
          <a:prstGeom prst="rect">
            <a:avLst/>
          </a:prstGeom>
        </p:spPr>
      </p:pic>
      <p:pic>
        <p:nvPicPr>
          <p:cNvPr id="26" name="Graphic 25" descr="Upload with solid fill">
            <a:extLst>
              <a:ext uri="{FF2B5EF4-FFF2-40B4-BE49-F238E27FC236}">
                <a16:creationId xmlns:a16="http://schemas.microsoft.com/office/drawing/2014/main" id="{36F29AFE-8CED-554E-2508-0F57F78DCB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4625" y="5162753"/>
            <a:ext cx="914400" cy="914400"/>
          </a:xfrm>
          <a:prstGeom prst="rect">
            <a:avLst/>
          </a:prstGeom>
        </p:spPr>
      </p:pic>
    </p:spTree>
    <p:extLst>
      <p:ext uri="{BB962C8B-B14F-4D97-AF65-F5344CB8AC3E}">
        <p14:creationId xmlns:p14="http://schemas.microsoft.com/office/powerpoint/2010/main" val="252166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4D40-6CD6-4226-66E7-ED52A2797489}"/>
              </a:ext>
            </a:extLst>
          </p:cNvPr>
          <p:cNvSpPr>
            <a:spLocks noGrp="1"/>
          </p:cNvSpPr>
          <p:nvPr>
            <p:ph type="title"/>
          </p:nvPr>
        </p:nvSpPr>
        <p:spPr>
          <a:xfrm>
            <a:off x="448960" y="3235464"/>
            <a:ext cx="6083920" cy="510781"/>
          </a:xfrm>
        </p:spPr>
        <p:txBody>
          <a:bodyPr/>
          <a:lstStyle/>
          <a:p>
            <a:r>
              <a:rPr lang="en-AU" sz="3600" dirty="0">
                <a:latin typeface="+mn-lt"/>
              </a:rPr>
              <a:t>Regional &amp; Conjugate Context</a:t>
            </a:r>
          </a:p>
        </p:txBody>
      </p:sp>
    </p:spTree>
    <p:extLst>
      <p:ext uri="{BB962C8B-B14F-4D97-AF65-F5344CB8AC3E}">
        <p14:creationId xmlns:p14="http://schemas.microsoft.com/office/powerpoint/2010/main" val="2001833615"/>
      </p:ext>
    </p:extLst>
  </p:cSld>
  <p:clrMapOvr>
    <a:masterClrMapping/>
  </p:clrMapOvr>
</p:sld>
</file>

<file path=ppt/theme/theme1.xml><?xml version="1.0" encoding="utf-8"?>
<a:theme xmlns:a="http://schemas.openxmlformats.org/drawingml/2006/main" name="1_bpc theme">
  <a:themeElements>
    <a:clrScheme name="Custom 7">
      <a:dk1>
        <a:srgbClr val="242B41"/>
      </a:dk1>
      <a:lt1>
        <a:srgbClr val="FFFFFF"/>
      </a:lt1>
      <a:dk2>
        <a:srgbClr val="1D354F"/>
      </a:dk2>
      <a:lt2>
        <a:srgbClr val="E7E6E6"/>
      </a:lt2>
      <a:accent1>
        <a:srgbClr val="006999"/>
      </a:accent1>
      <a:accent2>
        <a:srgbClr val="1D344F"/>
      </a:accent2>
      <a:accent3>
        <a:srgbClr val="FDC940"/>
      </a:accent3>
      <a:accent4>
        <a:srgbClr val="4F96D0"/>
      </a:accent4>
      <a:accent5>
        <a:srgbClr val="F49628"/>
      </a:accent5>
      <a:accent6>
        <a:srgbClr val="51BEC8"/>
      </a:accent6>
      <a:hlink>
        <a:srgbClr val="006999"/>
      </a:hlink>
      <a:folHlink>
        <a:srgbClr val="F496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pc theme" id="{99646653-3DB7-43CE-B582-0902F5286D23}" vid="{108CAC7A-3C15-4A46-8B20-B3261410F0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d41e53-0964-4ec6-928c-40a47c51493b" xsi:nil="true"/>
    <lcf76f155ced4ddcb4097134ff3c332f xmlns="c7b84c2a-e8c8-495e-a1ed-19fd392a957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8277FCDFF08A4B8299430E64381F49" ma:contentTypeVersion="16" ma:contentTypeDescription="Create a new document." ma:contentTypeScope="" ma:versionID="09360876ee9d1832ed2607b94c854f85">
  <xsd:schema xmlns:xsd="http://www.w3.org/2001/XMLSchema" xmlns:xs="http://www.w3.org/2001/XMLSchema" xmlns:p="http://schemas.microsoft.com/office/2006/metadata/properties" xmlns:ns2="c7b84c2a-e8c8-495e-a1ed-19fd392a9577" xmlns:ns3="d1d41e53-0964-4ec6-928c-40a47c51493b" targetNamespace="http://schemas.microsoft.com/office/2006/metadata/properties" ma:root="true" ma:fieldsID="67e335e4c28da605ec9508328adf6c34" ns2:_="" ns3:_="">
    <xsd:import namespace="c7b84c2a-e8c8-495e-a1ed-19fd392a9577"/>
    <xsd:import namespace="d1d41e53-0964-4ec6-928c-40a47c5149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84c2a-e8c8-495e-a1ed-19fd392a9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47c858-59aa-4bf4-9cef-6ed7c0b812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d41e53-0964-4ec6-928c-40a47c5149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417e496-0492-40fb-9d86-86d304d0f514}" ma:internalName="TaxCatchAll" ma:showField="CatchAllData" ma:web="d1d41e53-0964-4ec6-928c-40a47c5149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F58E35-AB1F-4DDF-81AF-09F561EC8532}">
  <ds:schemaRefs>
    <ds:schemaRef ds:uri="http://www.w3.org/XML/1998/namespace"/>
    <ds:schemaRef ds:uri="http://schemas.microsoft.com/office/2006/documentManagement/types"/>
    <ds:schemaRef ds:uri="http://schemas.microsoft.com/office/2006/metadata/properties"/>
    <ds:schemaRef ds:uri="d1d41e53-0964-4ec6-928c-40a47c51493b"/>
    <ds:schemaRef ds:uri="http://purl.org/dc/dcmitype/"/>
    <ds:schemaRef ds:uri="http://purl.org/dc/terms/"/>
    <ds:schemaRef ds:uri="http://schemas.microsoft.com/office/infopath/2007/PartnerControls"/>
    <ds:schemaRef ds:uri="http://schemas.openxmlformats.org/package/2006/metadata/core-properties"/>
    <ds:schemaRef ds:uri="c7b84c2a-e8c8-495e-a1ed-19fd392a9577"/>
    <ds:schemaRef ds:uri="http://purl.org/dc/elements/1.1/"/>
  </ds:schemaRefs>
</ds:datastoreItem>
</file>

<file path=customXml/itemProps2.xml><?xml version="1.0" encoding="utf-8"?>
<ds:datastoreItem xmlns:ds="http://schemas.openxmlformats.org/officeDocument/2006/customXml" ds:itemID="{580C8498-6D3E-4C95-9B34-C2C5116A56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b84c2a-e8c8-495e-a1ed-19fd392a9577"/>
    <ds:schemaRef ds:uri="d1d41e53-0964-4ec6-928c-40a47c5149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A7158-485F-46B9-85FD-939B911EE0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224</TotalTime>
  <Words>5899</Words>
  <Application>Microsoft Office PowerPoint</Application>
  <PresentationFormat>Widescreen</PresentationFormat>
  <Paragraphs>593</Paragraphs>
  <Slides>34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Montserrat</vt:lpstr>
      <vt:lpstr>Montserrat SemiBold</vt:lpstr>
      <vt:lpstr>Montserrat-Medium</vt:lpstr>
      <vt:lpstr>Noto Sans</vt:lpstr>
      <vt:lpstr>Segoe UI</vt:lpstr>
      <vt:lpstr>Wingdings</vt:lpstr>
      <vt:lpstr>1_bpc theme</vt:lpstr>
      <vt:lpstr> Challenger Energy Group PLC</vt:lpstr>
      <vt:lpstr>Disclaimer</vt:lpstr>
      <vt:lpstr>KEY TAKEAWAYS</vt:lpstr>
      <vt:lpstr>URUGUAY AREA OFF-1: UPDATE HIGHLIGHTS</vt:lpstr>
      <vt:lpstr>AREA OFF-1 Overview</vt:lpstr>
      <vt:lpstr>URUGUAY AREA OFF-1: AT A GLANCE</vt:lpstr>
      <vt:lpstr>AREA OFF-1: KEY LICENCE TERMS</vt:lpstr>
      <vt:lpstr>AREA OFF-1: JURISDICTION HIGHLIGHTS</vt:lpstr>
      <vt:lpstr>Regional &amp; Conjugate Context</vt:lpstr>
      <vt:lpstr>NAMIBIAN SUPER-DISCOVERIES: SIGNIFICANCE TO URUGUAY</vt:lpstr>
      <vt:lpstr>NAMIBIAN SUPER-DISCOVERIES SIGNIFICANCE CONT….</vt:lpstr>
      <vt:lpstr>PowerPoint Presentation</vt:lpstr>
      <vt:lpstr>CONSIDERABLE REGIONAL ACTIVITY UNDERWAY</vt:lpstr>
      <vt:lpstr>URUGUAY HAS BECOME A NEW GLOBAL HOTSPOT</vt:lpstr>
      <vt:lpstr>AREA OFF-1 Technical Update</vt:lpstr>
      <vt:lpstr>AREA OFF-1: WORK PROGRAM STATUS (APRIL 2023)</vt:lpstr>
      <vt:lpstr>AREA OFF-1: KEY TECHNICAL FINDINGS SUMMARY (APRIL 2023)</vt:lpstr>
      <vt:lpstr>AREA OFF-1: SEISMIC REPROCESSING WORKSTREAM</vt:lpstr>
      <vt:lpstr>AREA OFF-1: 2023 2D SEISMIC REPROCESSING UPLIFT</vt:lpstr>
      <vt:lpstr>AREA OFF-1: AVO ATTRIBUTE ANALYSIS</vt:lpstr>
      <vt:lpstr>AREA OFF-1: EXPLORATION PROSPECTS</vt:lpstr>
      <vt:lpstr>AREA OFF-1: GEOCHEMICAL STUDY</vt:lpstr>
      <vt:lpstr>AREA OFF-1: SATELLITE SEEPS &amp; SLICK STUDY</vt:lpstr>
      <vt:lpstr>AREA OFF-1: INTEGRATED EXPLORATION PROSPECTIVITY MAP</vt:lpstr>
      <vt:lpstr>AREA OFF-1: TERU TERU PROSPECT</vt:lpstr>
      <vt:lpstr>AREA OFF-1: ANAPERO PROSPECT</vt:lpstr>
      <vt:lpstr>AREA OFF-1: LENTEJA PROSPECT  </vt:lpstr>
      <vt:lpstr>AREA OFF-1: PROSPECT &amp; VOLUMES SUMMARY (APRIL 2023)</vt:lpstr>
      <vt:lpstr>AREA OFF-1: NEXT STEPS – 3D SEISMIC</vt:lpstr>
      <vt:lpstr>Farm-out Process</vt:lpstr>
      <vt:lpstr>FARM-OUT PROCESS</vt:lpstr>
      <vt:lpstr>PowerPoint Presentation</vt:lpstr>
      <vt:lpstr>APPENDIX:  AVO ATTRIBUTE ANALYSIS PRIMER</vt:lpstr>
      <vt:lpstr>Competent Person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Challenger Energy Group PLC</dc:title>
  <dc:creator>Eytan Uliel</dc:creator>
  <cp:lastModifiedBy>Isobel Dewar</cp:lastModifiedBy>
  <cp:revision>1943</cp:revision>
  <cp:lastPrinted>2023-04-24T14:11:00Z</cp:lastPrinted>
  <dcterms:created xsi:type="dcterms:W3CDTF">2020-07-29T16:11:23Z</dcterms:created>
  <dcterms:modified xsi:type="dcterms:W3CDTF">2023-04-25T20:04:52Z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c79d4a-8636-4734-9a24-702408a372e1_Enabled">
    <vt:lpwstr>true</vt:lpwstr>
  </property>
  <property fmtid="{D5CDD505-2E9C-101B-9397-08002B2CF9AE}" pid="3" name="MSIP_Label_bec79d4a-8636-4734-9a24-702408a372e1_SetDate">
    <vt:lpwstr>2020-09-16T09:49:57Z</vt:lpwstr>
  </property>
  <property fmtid="{D5CDD505-2E9C-101B-9397-08002B2CF9AE}" pid="4" name="MSIP_Label_bec79d4a-8636-4734-9a24-702408a372e1_Method">
    <vt:lpwstr>Privileged</vt:lpwstr>
  </property>
  <property fmtid="{D5CDD505-2E9C-101B-9397-08002B2CF9AE}" pid="5" name="MSIP_Label_bec79d4a-8636-4734-9a24-702408a372e1_Name">
    <vt:lpwstr>bec79d4a-8636-4734-9a24-702408a372e1</vt:lpwstr>
  </property>
  <property fmtid="{D5CDD505-2E9C-101B-9397-08002B2CF9AE}" pid="6" name="MSIP_Label_bec79d4a-8636-4734-9a24-702408a372e1_SiteId">
    <vt:lpwstr>6d6a11bc-469a-48df-a548-d3f353ac1be8</vt:lpwstr>
  </property>
  <property fmtid="{D5CDD505-2E9C-101B-9397-08002B2CF9AE}" pid="7" name="MSIP_Label_bec79d4a-8636-4734-9a24-702408a372e1_ActionId">
    <vt:lpwstr>b0d108e8-274f-482b-8fbe-0000e8fcdc35</vt:lpwstr>
  </property>
  <property fmtid="{D5CDD505-2E9C-101B-9397-08002B2CF9AE}" pid="8" name="MSIP_Label_bec79d4a-8636-4734-9a24-702408a372e1_ContentBits">
    <vt:lpwstr>0</vt:lpwstr>
  </property>
  <property fmtid="{D5CDD505-2E9C-101B-9397-08002B2CF9AE}" pid="9" name="ContentTypeId">
    <vt:lpwstr>0x010100378277FCDFF08A4B8299430E64381F49</vt:lpwstr>
  </property>
  <property fmtid="{D5CDD505-2E9C-101B-9397-08002B2CF9AE}" pid="10" name="MediaServiceImageTags">
    <vt:lpwstr/>
  </property>
</Properties>
</file>